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4630400" cy="8229600"/>
  <p:notesSz cx="8229600" cy="14630400"/>
  <p:embeddedFontLst>
    <p:embeddedFont>
      <p:font typeface="Open Sans" panose="020B0606030504020204" pitchFamily="34" charset="0"/>
      <p:regular r:id="rId1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p:scale>
          <a:sx n="53" d="100"/>
          <a:sy n="53" d="100"/>
        </p:scale>
        <p:origin x="748" y="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115259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10.xml"/><Relationship Id="rId6" Type="http://schemas.openxmlformats.org/officeDocument/2006/relationships/image" Target="../media/image8.sv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5" name="Text 1"/>
          <p:cNvSpPr/>
          <p:nvPr/>
        </p:nvSpPr>
        <p:spPr>
          <a:xfrm>
            <a:off x="1155032" y="1143000"/>
            <a:ext cx="12681579" cy="2421731"/>
          </a:xfrm>
          <a:prstGeom prst="rect">
            <a:avLst/>
          </a:prstGeom>
          <a:noFill/>
          <a:ln/>
        </p:spPr>
        <p:txBody>
          <a:bodyPr wrap="square" lIns="0" tIns="0" rIns="0" bIns="0" rtlCol="0" anchor="t"/>
          <a:lstStyle/>
          <a:p>
            <a:pPr marL="0" indent="0" algn="l">
              <a:lnSpc>
                <a:spcPts val="5550"/>
              </a:lnSpc>
              <a:buNone/>
            </a:pPr>
            <a:r>
              <a:rPr lang="en-US" sz="4450" b="1" dirty="0">
                <a:solidFill>
                  <a:srgbClr val="403C4E"/>
                </a:solidFill>
                <a:latin typeface="Merriweather Bold" pitchFamily="34" charset="0"/>
                <a:ea typeface="Merriweather Bold" pitchFamily="34" charset="-122"/>
                <a:cs typeface="Merriweather Bold" pitchFamily="34" charset="-120"/>
              </a:rPr>
              <a:t>   Clustering-Based Crime Pattern Analysis</a:t>
            </a:r>
            <a:endParaRPr lang="en-US" sz="4450" dirty="0"/>
          </a:p>
        </p:txBody>
      </p:sp>
      <p:sp>
        <p:nvSpPr>
          <p:cNvPr id="6" name="Text 2"/>
          <p:cNvSpPr/>
          <p:nvPr/>
        </p:nvSpPr>
        <p:spPr>
          <a:xfrm>
            <a:off x="6280190" y="3904893"/>
            <a:ext cx="7556421" cy="2177415"/>
          </a:xfrm>
          <a:prstGeom prst="rect">
            <a:avLst/>
          </a:prstGeom>
          <a:noFill/>
          <a:ln/>
        </p:spPr>
        <p:txBody>
          <a:bodyPr wrap="square" lIns="0" tIns="0" rIns="0" bIns="0" rtlCol="0" anchor="t"/>
          <a:lstStyle/>
          <a:p>
            <a:pPr marL="0" indent="0" algn="l">
              <a:lnSpc>
                <a:spcPts val="2850"/>
              </a:lnSpc>
              <a:buNone/>
            </a:pPr>
            <a:endParaRPr lang="en-US" sz="1750" dirty="0"/>
          </a:p>
        </p:txBody>
      </p:sp>
      <p:sp>
        <p:nvSpPr>
          <p:cNvPr id="7" name="TextBox 6">
            <a:extLst>
              <a:ext uri="{FF2B5EF4-FFF2-40B4-BE49-F238E27FC236}">
                <a16:creationId xmlns:a16="http://schemas.microsoft.com/office/drawing/2014/main" id="{EB76D446-8A0F-EDC2-0F27-4655627C554D}"/>
              </a:ext>
            </a:extLst>
          </p:cNvPr>
          <p:cNvSpPr txBox="1"/>
          <p:nvPr/>
        </p:nvSpPr>
        <p:spPr>
          <a:xfrm>
            <a:off x="2009421" y="3326543"/>
            <a:ext cx="8879305" cy="1569660"/>
          </a:xfrm>
          <a:prstGeom prst="rect">
            <a:avLst/>
          </a:prstGeom>
          <a:noFill/>
        </p:spPr>
        <p:txBody>
          <a:bodyPr wrap="square" rtlCol="0">
            <a:spAutoFit/>
          </a:bodyPr>
          <a:lstStyle/>
          <a:p>
            <a:pPr algn="ctr"/>
            <a:r>
              <a:rPr lang="en-US" sz="3200" b="1" dirty="0">
                <a:solidFill>
                  <a:srgbClr val="67534F"/>
                </a:solidFill>
                <a:latin typeface="Times New Roman" panose="02020603050405020304" pitchFamily="18" charset="0"/>
                <a:ea typeface="Montserrat" pitchFamily="34" charset="-122"/>
                <a:cs typeface="Times New Roman" panose="02020603050405020304" pitchFamily="18" charset="0"/>
              </a:rPr>
              <a:t>Batch 43 </a:t>
            </a:r>
          </a:p>
          <a:p>
            <a:pPr algn="ctr"/>
            <a:r>
              <a:rPr lang="en-US" sz="3200" b="1" dirty="0">
                <a:solidFill>
                  <a:srgbClr val="67534F"/>
                </a:solidFill>
                <a:latin typeface="Times New Roman" panose="02020603050405020304" pitchFamily="18" charset="0"/>
                <a:ea typeface="Montserrat" pitchFamily="34" charset="-122"/>
                <a:cs typeface="Times New Roman" panose="02020603050405020304" pitchFamily="18" charset="0"/>
              </a:rPr>
              <a:t>221FA04108 &amp; 221FA04135</a:t>
            </a:r>
            <a:endParaRPr lang="en-US" sz="3200" b="1" dirty="0">
              <a:latin typeface="Times New Roman" panose="02020603050405020304" pitchFamily="18" charset="0"/>
              <a:cs typeface="Times New Roman" panose="02020603050405020304" pitchFamily="18" charset="0"/>
            </a:endParaRPr>
          </a:p>
          <a:p>
            <a:pPr algn="ctr"/>
            <a:endParaRPr lang="en-IN" sz="3200" dirty="0"/>
          </a:p>
        </p:txBody>
      </p:sp>
      <p:sp>
        <p:nvSpPr>
          <p:cNvPr id="9" name="Rectangle 8">
            <a:extLst>
              <a:ext uri="{FF2B5EF4-FFF2-40B4-BE49-F238E27FC236}">
                <a16:creationId xmlns:a16="http://schemas.microsoft.com/office/drawing/2014/main" id="{74D8FE75-E859-92D2-5F98-44EB0AB7AA57}"/>
              </a:ext>
            </a:extLst>
          </p:cNvPr>
          <p:cNvSpPr/>
          <p:nvPr/>
        </p:nvSpPr>
        <p:spPr>
          <a:xfrm>
            <a:off x="12524874" y="7760368"/>
            <a:ext cx="2105526" cy="41905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3" name="Text 0"/>
          <p:cNvSpPr/>
          <p:nvPr/>
        </p:nvSpPr>
        <p:spPr>
          <a:xfrm>
            <a:off x="2610558" y="743189"/>
            <a:ext cx="10564020" cy="1063228"/>
          </a:xfrm>
          <a:prstGeom prst="rect">
            <a:avLst/>
          </a:prstGeom>
          <a:noFill/>
          <a:ln/>
        </p:spPr>
        <p:txBody>
          <a:bodyPr wrap="square" lIns="0" tIns="0" rIns="0" bIns="0" rtlCol="0" anchor="t"/>
          <a:lstStyle/>
          <a:p>
            <a:pPr marL="0" indent="0">
              <a:lnSpc>
                <a:spcPts val="4150"/>
              </a:lnSpc>
              <a:buNone/>
            </a:pPr>
            <a:r>
              <a:rPr lang="en-US" sz="3200" b="1" dirty="0">
                <a:solidFill>
                  <a:srgbClr val="403C4E"/>
                </a:solidFill>
                <a:latin typeface="Times New Roman" panose="02020603050405020304" pitchFamily="18" charset="0"/>
                <a:ea typeface="Merriweather Bold" pitchFamily="34" charset="-122"/>
                <a:cs typeface="Times New Roman" panose="02020603050405020304" pitchFamily="18" charset="0"/>
              </a:rPr>
              <a:t>       Project Outcomes: Empowering Law Enforcement</a:t>
            </a:r>
            <a:endParaRPr lang="en-US" sz="3200" dirty="0">
              <a:latin typeface="Times New Roman" panose="02020603050405020304" pitchFamily="18" charset="0"/>
              <a:cs typeface="Times New Roman" panose="02020603050405020304" pitchFamily="18" charset="0"/>
            </a:endParaRPr>
          </a:p>
        </p:txBody>
      </p:sp>
      <p:sp>
        <p:nvSpPr>
          <p:cNvPr id="4" name="Shape 1"/>
          <p:cNvSpPr/>
          <p:nvPr/>
        </p:nvSpPr>
        <p:spPr>
          <a:xfrm>
            <a:off x="1046748" y="1624264"/>
            <a:ext cx="12693316" cy="1525456"/>
          </a:xfrm>
          <a:prstGeom prst="roundRect">
            <a:avLst>
              <a:gd name="adj" fmla="val 5637"/>
            </a:avLst>
          </a:prstGeom>
          <a:solidFill>
            <a:srgbClr val="FFD8CC"/>
          </a:solidFill>
          <a:ln w="7620">
            <a:solidFill>
              <a:srgbClr val="E5BEB2"/>
            </a:solidFill>
            <a:prstDash val="solid"/>
          </a:ln>
        </p:spPr>
      </p:sp>
      <p:sp>
        <p:nvSpPr>
          <p:cNvPr id="5" name="Text 2"/>
          <p:cNvSpPr/>
          <p:nvPr/>
        </p:nvSpPr>
        <p:spPr>
          <a:xfrm>
            <a:off x="4764504" y="1851184"/>
            <a:ext cx="6027821" cy="172053"/>
          </a:xfrm>
          <a:prstGeom prst="rect">
            <a:avLst/>
          </a:prstGeom>
          <a:noFill/>
          <a:ln/>
        </p:spPr>
        <p:txBody>
          <a:bodyPr wrap="none" lIns="0" tIns="0" rIns="0" bIns="0" rtlCol="0" anchor="t"/>
          <a:lstStyle/>
          <a:p>
            <a:pPr marL="0" indent="0">
              <a:lnSpc>
                <a:spcPts val="2050"/>
              </a:lnSpc>
              <a:buNone/>
            </a:pPr>
            <a:r>
              <a:rPr lang="en-US" sz="2400" b="1" dirty="0">
                <a:solidFill>
                  <a:srgbClr val="403C4E"/>
                </a:solidFill>
                <a:latin typeface="Times New Roman" panose="02020603050405020304" pitchFamily="18" charset="0"/>
                <a:ea typeface="Merriweather Bold" pitchFamily="34" charset="-122"/>
                <a:cs typeface="Times New Roman" panose="02020603050405020304" pitchFamily="18" charset="0"/>
              </a:rPr>
              <a:t>Precise Crime-Prone Zone Identification</a:t>
            </a:r>
            <a:endParaRPr lang="en-US" sz="2400" dirty="0">
              <a:latin typeface="Times New Roman" panose="02020603050405020304" pitchFamily="18" charset="0"/>
              <a:cs typeface="Times New Roman" panose="02020603050405020304" pitchFamily="18" charset="0"/>
            </a:endParaRPr>
          </a:p>
        </p:txBody>
      </p:sp>
      <p:sp>
        <p:nvSpPr>
          <p:cNvPr id="6" name="Text 3"/>
          <p:cNvSpPr/>
          <p:nvPr/>
        </p:nvSpPr>
        <p:spPr>
          <a:xfrm>
            <a:off x="2653020" y="2218968"/>
            <a:ext cx="10040296" cy="644548"/>
          </a:xfrm>
          <a:prstGeom prst="rect">
            <a:avLst/>
          </a:prstGeom>
          <a:noFill/>
          <a:ln/>
        </p:spPr>
        <p:txBody>
          <a:bodyPr wrap="square" lIns="0" tIns="0" rIns="0" bIns="0" rtlCol="0" anchor="t"/>
          <a:lstStyle/>
          <a:p>
            <a:pPr marL="0" indent="0" algn="just">
              <a:lnSpc>
                <a:spcPts val="2100"/>
              </a:lnSpc>
              <a:buNone/>
            </a:pPr>
            <a:r>
              <a:rPr lang="en-US" sz="2400" dirty="0">
                <a:solidFill>
                  <a:srgbClr val="403C4E"/>
                </a:solidFill>
                <a:latin typeface="Times New Roman" panose="02020603050405020304" pitchFamily="18" charset="0"/>
                <a:ea typeface="Open Sans" pitchFamily="34" charset="-122"/>
                <a:cs typeface="Times New Roman" panose="02020603050405020304" pitchFamily="18" charset="0"/>
              </a:rPr>
              <a:t>Clear delineation of areas with historically high criminal activity, enabling targeted resource allocation and enhanced patrols.</a:t>
            </a:r>
            <a:endParaRPr lang="en-US" sz="2400" dirty="0">
              <a:latin typeface="Times New Roman" panose="02020603050405020304" pitchFamily="18" charset="0"/>
              <a:cs typeface="Times New Roman" panose="02020603050405020304" pitchFamily="18" charset="0"/>
            </a:endParaRPr>
          </a:p>
        </p:txBody>
      </p:sp>
      <p:sp>
        <p:nvSpPr>
          <p:cNvPr id="7" name="Shape 4"/>
          <p:cNvSpPr/>
          <p:nvPr/>
        </p:nvSpPr>
        <p:spPr>
          <a:xfrm>
            <a:off x="1046748" y="3421499"/>
            <a:ext cx="12693316" cy="1267420"/>
          </a:xfrm>
          <a:prstGeom prst="roundRect">
            <a:avLst>
              <a:gd name="adj" fmla="val 5637"/>
            </a:avLst>
          </a:prstGeom>
          <a:solidFill>
            <a:srgbClr val="FFD8CC"/>
          </a:solidFill>
          <a:ln w="7620">
            <a:solidFill>
              <a:srgbClr val="E5BEB2"/>
            </a:solidFill>
            <a:prstDash val="solid"/>
          </a:ln>
        </p:spPr>
      </p:sp>
      <p:sp>
        <p:nvSpPr>
          <p:cNvPr id="8" name="Text 5"/>
          <p:cNvSpPr/>
          <p:nvPr/>
        </p:nvSpPr>
        <p:spPr>
          <a:xfrm>
            <a:off x="2878455" y="3561338"/>
            <a:ext cx="7769492" cy="265747"/>
          </a:xfrm>
          <a:prstGeom prst="rect">
            <a:avLst/>
          </a:prstGeom>
          <a:noFill/>
          <a:ln/>
        </p:spPr>
        <p:txBody>
          <a:bodyPr wrap="none" lIns="0" tIns="0" rIns="0" bIns="0" rtlCol="0" anchor="t"/>
          <a:lstStyle/>
          <a:p>
            <a:pPr marL="0" indent="0" algn="ctr">
              <a:lnSpc>
                <a:spcPts val="2050"/>
              </a:lnSpc>
              <a:buNone/>
            </a:pPr>
            <a:r>
              <a:rPr lang="en-US" sz="2400" b="1" dirty="0">
                <a:solidFill>
                  <a:srgbClr val="403C4E"/>
                </a:solidFill>
                <a:latin typeface="Times New Roman" panose="02020603050405020304" pitchFamily="18" charset="0"/>
                <a:ea typeface="Merriweather Bold" pitchFamily="34" charset="-122"/>
                <a:cs typeface="Times New Roman" panose="02020603050405020304" pitchFamily="18" charset="0"/>
              </a:rPr>
              <a:t>         Intuitive Visual Crime Hotspot Maps</a:t>
            </a:r>
            <a:endParaRPr lang="en-US" sz="2400" dirty="0">
              <a:latin typeface="Times New Roman" panose="02020603050405020304" pitchFamily="18" charset="0"/>
              <a:cs typeface="Times New Roman" panose="02020603050405020304" pitchFamily="18" charset="0"/>
            </a:endParaRPr>
          </a:p>
        </p:txBody>
      </p:sp>
      <p:sp>
        <p:nvSpPr>
          <p:cNvPr id="9" name="Text 6"/>
          <p:cNvSpPr/>
          <p:nvPr/>
        </p:nvSpPr>
        <p:spPr>
          <a:xfrm>
            <a:off x="2653019" y="3872785"/>
            <a:ext cx="10738127" cy="544354"/>
          </a:xfrm>
          <a:prstGeom prst="rect">
            <a:avLst/>
          </a:prstGeom>
          <a:noFill/>
          <a:ln/>
        </p:spPr>
        <p:txBody>
          <a:bodyPr wrap="square" lIns="0" tIns="0" rIns="0" bIns="0" rtlCol="0" anchor="t"/>
          <a:lstStyle/>
          <a:p>
            <a:pPr marL="0" indent="0" algn="just">
              <a:lnSpc>
                <a:spcPts val="2100"/>
              </a:lnSpc>
              <a:buNone/>
            </a:pPr>
            <a:r>
              <a:rPr lang="en-US" sz="2400" dirty="0">
                <a:solidFill>
                  <a:srgbClr val="403C4E"/>
                </a:solidFill>
                <a:latin typeface="Times New Roman" panose="02020603050405020304" pitchFamily="18" charset="0"/>
                <a:ea typeface="Open Sans" pitchFamily="34" charset="-122"/>
                <a:cs typeface="Times New Roman" panose="02020603050405020304" pitchFamily="18" charset="0"/>
              </a:rPr>
              <a:t>Interactive and easy-to-understand maps that illustrate crime concentrations, patterns, and their evolution over time.</a:t>
            </a:r>
            <a:endParaRPr lang="en-US" sz="2400" dirty="0">
              <a:latin typeface="Times New Roman" panose="02020603050405020304" pitchFamily="18" charset="0"/>
              <a:cs typeface="Times New Roman" panose="02020603050405020304" pitchFamily="18" charset="0"/>
            </a:endParaRPr>
          </a:p>
        </p:txBody>
      </p:sp>
      <p:sp>
        <p:nvSpPr>
          <p:cNvPr id="10" name="Shape 7"/>
          <p:cNvSpPr/>
          <p:nvPr/>
        </p:nvSpPr>
        <p:spPr>
          <a:xfrm>
            <a:off x="1046748" y="4858941"/>
            <a:ext cx="12777536" cy="1241710"/>
          </a:xfrm>
          <a:prstGeom prst="roundRect">
            <a:avLst>
              <a:gd name="adj" fmla="val 5637"/>
            </a:avLst>
          </a:prstGeom>
          <a:solidFill>
            <a:srgbClr val="FFD8CC"/>
          </a:solidFill>
          <a:ln w="7620">
            <a:solidFill>
              <a:srgbClr val="E5BEB2"/>
            </a:solidFill>
            <a:prstDash val="solid"/>
          </a:ln>
        </p:spPr>
      </p:sp>
      <p:sp>
        <p:nvSpPr>
          <p:cNvPr id="11" name="Text 8"/>
          <p:cNvSpPr/>
          <p:nvPr/>
        </p:nvSpPr>
        <p:spPr>
          <a:xfrm>
            <a:off x="2610558" y="4964788"/>
            <a:ext cx="9914316" cy="265747"/>
          </a:xfrm>
          <a:prstGeom prst="rect">
            <a:avLst/>
          </a:prstGeom>
          <a:noFill/>
          <a:ln/>
        </p:spPr>
        <p:txBody>
          <a:bodyPr wrap="none" lIns="0" tIns="0" rIns="0" bIns="0" rtlCol="0" anchor="t"/>
          <a:lstStyle/>
          <a:p>
            <a:pPr marL="0" indent="0" algn="ctr">
              <a:lnSpc>
                <a:spcPts val="2050"/>
              </a:lnSpc>
              <a:buNone/>
            </a:pPr>
            <a:r>
              <a:rPr lang="en-US" sz="2400" b="1" dirty="0">
                <a:solidFill>
                  <a:srgbClr val="403C4E"/>
                </a:solidFill>
                <a:latin typeface="Times New Roman" panose="02020603050405020304" pitchFamily="18" charset="0"/>
                <a:ea typeface="Merriweather Bold" pitchFamily="34" charset="-122"/>
                <a:cs typeface="Times New Roman" panose="02020603050405020304" pitchFamily="18" charset="0"/>
              </a:rPr>
              <a:t>    Improved Understanding of Crime Distribution</a:t>
            </a:r>
            <a:endParaRPr lang="en-US" sz="2400" dirty="0">
              <a:latin typeface="Times New Roman" panose="02020603050405020304" pitchFamily="18" charset="0"/>
              <a:cs typeface="Times New Roman" panose="02020603050405020304" pitchFamily="18" charset="0"/>
            </a:endParaRPr>
          </a:p>
        </p:txBody>
      </p:sp>
      <p:sp>
        <p:nvSpPr>
          <p:cNvPr id="12" name="Text 9"/>
          <p:cNvSpPr/>
          <p:nvPr/>
        </p:nvSpPr>
        <p:spPr>
          <a:xfrm>
            <a:off x="2610557" y="5339476"/>
            <a:ext cx="10564021" cy="544354"/>
          </a:xfrm>
          <a:prstGeom prst="rect">
            <a:avLst/>
          </a:prstGeom>
          <a:noFill/>
          <a:ln/>
        </p:spPr>
        <p:txBody>
          <a:bodyPr wrap="square" lIns="0" tIns="0" rIns="0" bIns="0" rtlCol="0" anchor="t"/>
          <a:lstStyle/>
          <a:p>
            <a:pPr marL="0" indent="0" algn="just">
              <a:lnSpc>
                <a:spcPts val="2100"/>
              </a:lnSpc>
              <a:buNone/>
            </a:pPr>
            <a:r>
              <a:rPr lang="en-US" sz="2400" dirty="0">
                <a:solidFill>
                  <a:srgbClr val="403C4E"/>
                </a:solidFill>
                <a:latin typeface="Times New Roman" panose="02020603050405020304" pitchFamily="18" charset="0"/>
                <a:ea typeface="Open Sans" pitchFamily="34" charset="-122"/>
                <a:cs typeface="Times New Roman" panose="02020603050405020304" pitchFamily="18" charset="0"/>
              </a:rPr>
              <a:t>Deeper insights into the spatial and temporal dynamics of crime, leading to more informed strategic planning.</a:t>
            </a:r>
            <a:endParaRPr lang="en-US" sz="2400" dirty="0">
              <a:latin typeface="Times New Roman" panose="02020603050405020304" pitchFamily="18" charset="0"/>
              <a:cs typeface="Times New Roman" panose="02020603050405020304" pitchFamily="18" charset="0"/>
            </a:endParaRPr>
          </a:p>
        </p:txBody>
      </p:sp>
      <p:sp>
        <p:nvSpPr>
          <p:cNvPr id="13" name="Shape 10"/>
          <p:cNvSpPr/>
          <p:nvPr/>
        </p:nvSpPr>
        <p:spPr>
          <a:xfrm>
            <a:off x="1046748" y="6296382"/>
            <a:ext cx="12777536" cy="1355702"/>
          </a:xfrm>
          <a:prstGeom prst="roundRect">
            <a:avLst>
              <a:gd name="adj" fmla="val 5637"/>
            </a:avLst>
          </a:prstGeom>
          <a:solidFill>
            <a:srgbClr val="FFD8CC"/>
          </a:solidFill>
          <a:ln w="7620">
            <a:solidFill>
              <a:srgbClr val="E5BEB2"/>
            </a:solidFill>
            <a:prstDash val="solid"/>
          </a:ln>
        </p:spPr>
      </p:sp>
      <p:sp>
        <p:nvSpPr>
          <p:cNvPr id="14" name="Text 11"/>
          <p:cNvSpPr/>
          <p:nvPr/>
        </p:nvSpPr>
        <p:spPr>
          <a:xfrm>
            <a:off x="2610557" y="6429256"/>
            <a:ext cx="9084137" cy="394461"/>
          </a:xfrm>
          <a:prstGeom prst="rect">
            <a:avLst/>
          </a:prstGeom>
          <a:noFill/>
          <a:ln/>
        </p:spPr>
        <p:txBody>
          <a:bodyPr wrap="none" lIns="0" tIns="0" rIns="0" bIns="0" rtlCol="0" anchor="t"/>
          <a:lstStyle/>
          <a:p>
            <a:pPr marL="0" indent="0" algn="ctr">
              <a:lnSpc>
                <a:spcPts val="2050"/>
              </a:lnSpc>
              <a:buNone/>
            </a:pPr>
            <a:r>
              <a:rPr lang="en-US" sz="2400" b="1" dirty="0">
                <a:solidFill>
                  <a:srgbClr val="403C4E"/>
                </a:solidFill>
                <a:latin typeface="Times New Roman" panose="02020603050405020304" pitchFamily="18" charset="0"/>
                <a:ea typeface="Merriweather Bold" pitchFamily="34" charset="-122"/>
                <a:cs typeface="Times New Roman" panose="02020603050405020304" pitchFamily="18" charset="0"/>
              </a:rPr>
              <a:t>        Enhanced Support for Preventive Strategies</a:t>
            </a:r>
            <a:endParaRPr lang="en-US" sz="2400" dirty="0">
              <a:latin typeface="Times New Roman" panose="02020603050405020304" pitchFamily="18" charset="0"/>
              <a:cs typeface="Times New Roman" panose="02020603050405020304" pitchFamily="18" charset="0"/>
            </a:endParaRPr>
          </a:p>
        </p:txBody>
      </p:sp>
      <p:sp>
        <p:nvSpPr>
          <p:cNvPr id="15" name="Text 12"/>
          <p:cNvSpPr/>
          <p:nvPr/>
        </p:nvSpPr>
        <p:spPr>
          <a:xfrm>
            <a:off x="2610558" y="6823717"/>
            <a:ext cx="10564020" cy="662694"/>
          </a:xfrm>
          <a:prstGeom prst="rect">
            <a:avLst/>
          </a:prstGeom>
          <a:noFill/>
          <a:ln/>
        </p:spPr>
        <p:txBody>
          <a:bodyPr wrap="square" lIns="0" tIns="0" rIns="0" bIns="0" rtlCol="0" anchor="t"/>
          <a:lstStyle/>
          <a:p>
            <a:pPr marL="0" indent="0" algn="just">
              <a:lnSpc>
                <a:spcPts val="2100"/>
              </a:lnSpc>
              <a:buNone/>
            </a:pPr>
            <a:r>
              <a:rPr lang="en-US" sz="2400" dirty="0">
                <a:solidFill>
                  <a:srgbClr val="403C4E"/>
                </a:solidFill>
                <a:latin typeface="Times New Roman" panose="02020603050405020304" pitchFamily="18" charset="0"/>
                <a:ea typeface="Open Sans" pitchFamily="34" charset="-122"/>
                <a:cs typeface="Times New Roman" panose="02020603050405020304" pitchFamily="18" charset="0"/>
              </a:rPr>
              <a:t>Providing law enforcement agencies with data-driven intelligence to develop proactive crime prevention measures and community initiatives.</a:t>
            </a:r>
            <a:endParaRPr lang="en-US" sz="2400" dirty="0">
              <a:latin typeface="Times New Roman" panose="02020603050405020304" pitchFamily="18" charset="0"/>
              <a:cs typeface="Times New Roman" panose="02020603050405020304" pitchFamily="18" charset="0"/>
            </a:endParaRPr>
          </a:p>
        </p:txBody>
      </p:sp>
      <p:sp>
        <p:nvSpPr>
          <p:cNvPr id="16" name="Rectangle 15">
            <a:extLst>
              <a:ext uri="{FF2B5EF4-FFF2-40B4-BE49-F238E27FC236}">
                <a16:creationId xmlns:a16="http://schemas.microsoft.com/office/drawing/2014/main" id="{B18D1EBE-C9BF-4054-EB49-9B94A7C78E51}"/>
              </a:ext>
            </a:extLst>
          </p:cNvPr>
          <p:cNvSpPr/>
          <p:nvPr/>
        </p:nvSpPr>
        <p:spPr>
          <a:xfrm>
            <a:off x="12524874" y="7760368"/>
            <a:ext cx="2105526" cy="41905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2731168" y="457795"/>
            <a:ext cx="6791570" cy="520303"/>
          </a:xfrm>
          <a:prstGeom prst="rect">
            <a:avLst/>
          </a:prstGeom>
          <a:noFill/>
          <a:ln/>
        </p:spPr>
        <p:txBody>
          <a:bodyPr wrap="none" lIns="0" tIns="0" rIns="0" bIns="0" rtlCol="0" anchor="t"/>
          <a:lstStyle/>
          <a:p>
            <a:pPr marL="0" indent="0" algn="l">
              <a:lnSpc>
                <a:spcPts val="4050"/>
              </a:lnSpc>
              <a:buNone/>
            </a:pPr>
            <a:r>
              <a:rPr lang="en-US" sz="3250" b="1" dirty="0">
                <a:solidFill>
                  <a:srgbClr val="403C4E"/>
                </a:solidFill>
                <a:latin typeface="Times New Roman" panose="02020603050405020304" pitchFamily="18" charset="0"/>
                <a:ea typeface="Merriweather Bold" pitchFamily="34" charset="-122"/>
                <a:cs typeface="Times New Roman" panose="02020603050405020304" pitchFamily="18" charset="0"/>
              </a:rPr>
              <a:t>Introduction to Data-Driven Crime Analysis</a:t>
            </a:r>
            <a:endParaRPr lang="en-US" sz="3250" dirty="0">
              <a:latin typeface="Times New Roman" panose="02020603050405020304" pitchFamily="18" charset="0"/>
              <a:cs typeface="Times New Roman" panose="02020603050405020304" pitchFamily="18" charset="0"/>
            </a:endParaRPr>
          </a:p>
        </p:txBody>
      </p:sp>
      <p:sp>
        <p:nvSpPr>
          <p:cNvPr id="3" name="Text 1"/>
          <p:cNvSpPr/>
          <p:nvPr/>
        </p:nvSpPr>
        <p:spPr>
          <a:xfrm>
            <a:off x="1106905" y="1937084"/>
            <a:ext cx="12187989" cy="3056021"/>
          </a:xfrm>
          <a:prstGeom prst="rect">
            <a:avLst/>
          </a:prstGeom>
          <a:noFill/>
          <a:ln/>
        </p:spPr>
        <p:txBody>
          <a:bodyPr wrap="square" lIns="0" tIns="0" rIns="0" bIns="0" rtlCol="0" anchor="t"/>
          <a:lstStyle/>
          <a:p>
            <a:r>
              <a:rPr lang="en-US" sz="2800" dirty="0">
                <a:latin typeface="Times New Roman" panose="02020603050405020304" pitchFamily="18" charset="0"/>
                <a:cs typeface="Times New Roman" panose="02020603050405020304" pitchFamily="18" charset="0"/>
              </a:rPr>
              <a:t>Crime analysis plays a vital role in ensuring public safety and effective law enforcement. With rapid urbanization, the volume of crime data has increased significantly, making traditional manual analysis methods inefficient and error-prone. These conventional approaches fail to uncover hidden spatial and temporal patterns present in large crime datasets.</a:t>
            </a:r>
          </a:p>
          <a:p>
            <a:r>
              <a:rPr lang="en-US" sz="2800" dirty="0">
                <a:latin typeface="Times New Roman" panose="02020603050405020304" pitchFamily="18" charset="0"/>
                <a:cs typeface="Times New Roman" panose="02020603050405020304" pitchFamily="18" charset="0"/>
              </a:rPr>
              <a:t>To overcome these challenges, </a:t>
            </a:r>
            <a:r>
              <a:rPr lang="en-US" sz="2800" b="1" dirty="0">
                <a:latin typeface="Times New Roman" panose="02020603050405020304" pitchFamily="18" charset="0"/>
                <a:cs typeface="Times New Roman" panose="02020603050405020304" pitchFamily="18" charset="0"/>
              </a:rPr>
              <a:t>machine learning techniques</a:t>
            </a:r>
            <a:r>
              <a:rPr lang="en-US" sz="2800" dirty="0">
                <a:latin typeface="Times New Roman" panose="02020603050405020304" pitchFamily="18" charset="0"/>
                <a:cs typeface="Times New Roman" panose="02020603050405020304" pitchFamily="18" charset="0"/>
              </a:rPr>
              <a:t>, particularly </a:t>
            </a:r>
            <a:r>
              <a:rPr lang="en-US" sz="2800" b="1" dirty="0">
                <a:latin typeface="Times New Roman" panose="02020603050405020304" pitchFamily="18" charset="0"/>
                <a:cs typeface="Times New Roman" panose="02020603050405020304" pitchFamily="18" charset="0"/>
              </a:rPr>
              <a:t>clustering</a:t>
            </a:r>
            <a:r>
              <a:rPr lang="en-US" sz="2800" dirty="0">
                <a:latin typeface="Times New Roman" panose="02020603050405020304" pitchFamily="18" charset="0"/>
                <a:cs typeface="Times New Roman" panose="02020603050405020304" pitchFamily="18" charset="0"/>
              </a:rPr>
              <a:t>, are used to analyze crime data without predefined labels. Clustering helps group similar crime incidents based on location and time, enabling the identification of crime hotspots and trends. This project applies clustering-based analysis to support data-driven crime prevention and smarter urban safety planning.</a:t>
            </a:r>
          </a:p>
          <a:p>
            <a:pPr marL="0" indent="0" algn="l">
              <a:lnSpc>
                <a:spcPts val="2050"/>
              </a:lnSpc>
              <a:buNone/>
            </a:pPr>
            <a:endParaRPr lang="en-US" sz="2800" dirty="0">
              <a:latin typeface="Times New Roman" panose="02020603050405020304" pitchFamily="18" charset="0"/>
              <a:cs typeface="Times New Roman" panose="02020603050405020304" pitchFamily="18" charset="0"/>
            </a:endParaRPr>
          </a:p>
        </p:txBody>
      </p:sp>
      <p:sp>
        <p:nvSpPr>
          <p:cNvPr id="5" name="Text 2"/>
          <p:cNvSpPr/>
          <p:nvPr/>
        </p:nvSpPr>
        <p:spPr>
          <a:xfrm>
            <a:off x="582692" y="8319016"/>
            <a:ext cx="13465016" cy="532924"/>
          </a:xfrm>
          <a:prstGeom prst="rect">
            <a:avLst/>
          </a:prstGeom>
          <a:noFill/>
          <a:ln/>
        </p:spPr>
        <p:txBody>
          <a:bodyPr wrap="square" lIns="0" tIns="0" rIns="0" bIns="0" rtlCol="0" anchor="t"/>
          <a:lstStyle/>
          <a:p>
            <a:pPr marL="0" indent="0" algn="l">
              <a:lnSpc>
                <a:spcPts val="2050"/>
              </a:lnSpc>
              <a:buNone/>
            </a:pPr>
            <a:r>
              <a:rPr lang="en-US" sz="1300" dirty="0">
                <a:solidFill>
                  <a:srgbClr val="403C4E"/>
                </a:solidFill>
                <a:latin typeface="Open Sans" pitchFamily="34" charset="0"/>
                <a:ea typeface="Open Sans" pitchFamily="34" charset="-122"/>
                <a:cs typeface="Open Sans" pitchFamily="34" charset="-120"/>
              </a:rPr>
              <a:t>Machine learning offers a transformative approach, providing intelligent and automated techniques to discover intricate patterns and anomalies within these vast crime datasets, thereby revolutionizing how we understand and combat criminal activity.</a:t>
            </a:r>
            <a:endParaRPr lang="en-US" sz="1300" dirty="0"/>
          </a:p>
        </p:txBody>
      </p:sp>
      <p:sp>
        <p:nvSpPr>
          <p:cNvPr id="6" name="Rectangle 5">
            <a:extLst>
              <a:ext uri="{FF2B5EF4-FFF2-40B4-BE49-F238E27FC236}">
                <a16:creationId xmlns:a16="http://schemas.microsoft.com/office/drawing/2014/main" id="{2360F0B9-595D-575B-AD54-DF851D03210E}"/>
              </a:ext>
            </a:extLst>
          </p:cNvPr>
          <p:cNvSpPr/>
          <p:nvPr/>
        </p:nvSpPr>
        <p:spPr>
          <a:xfrm>
            <a:off x="12524874" y="7760368"/>
            <a:ext cx="2105526" cy="41905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870704"/>
            <a:ext cx="13042821" cy="1417558"/>
          </a:xfrm>
          <a:prstGeom prst="rect">
            <a:avLst/>
          </a:prstGeom>
          <a:noFill/>
          <a:ln/>
        </p:spPr>
        <p:txBody>
          <a:bodyPr wrap="square" lIns="0" tIns="0" rIns="0" bIns="0" rtlCol="0" anchor="t"/>
          <a:lstStyle/>
          <a:p>
            <a:pPr marL="0" indent="0" algn="ctr">
              <a:lnSpc>
                <a:spcPts val="5550"/>
              </a:lnSpc>
              <a:buNone/>
            </a:pPr>
            <a:r>
              <a:rPr lang="en-US" sz="3200" b="1" dirty="0">
                <a:solidFill>
                  <a:srgbClr val="403C4E"/>
                </a:solidFill>
                <a:latin typeface="Times New Roman" panose="02020603050405020304" pitchFamily="18" charset="0"/>
                <a:ea typeface="Merriweather Bold" pitchFamily="34" charset="-122"/>
                <a:cs typeface="Times New Roman" panose="02020603050405020304" pitchFamily="18" charset="0"/>
              </a:rPr>
              <a:t>Addressing the Limitations of Traditional Crime Analysis</a:t>
            </a:r>
            <a:endParaRPr lang="en-US" sz="3200" dirty="0">
              <a:latin typeface="Times New Roman" panose="02020603050405020304" pitchFamily="18" charset="0"/>
              <a:cs typeface="Times New Roman" panose="02020603050405020304" pitchFamily="18" charset="0"/>
            </a:endParaRPr>
          </a:p>
        </p:txBody>
      </p:sp>
      <p:sp>
        <p:nvSpPr>
          <p:cNvPr id="3" name="Shape 1"/>
          <p:cNvSpPr/>
          <p:nvPr/>
        </p:nvSpPr>
        <p:spPr>
          <a:xfrm>
            <a:off x="793790" y="2741890"/>
            <a:ext cx="4196358" cy="4616887"/>
          </a:xfrm>
          <a:prstGeom prst="roundRect">
            <a:avLst>
              <a:gd name="adj" fmla="val 3486"/>
            </a:avLst>
          </a:prstGeom>
          <a:solidFill>
            <a:srgbClr val="FFFFFF"/>
          </a:solidFill>
          <a:ln w="30480">
            <a:solidFill>
              <a:srgbClr val="E5BEB2"/>
            </a:solidFill>
            <a:prstDash val="solid"/>
          </a:ln>
        </p:spPr>
      </p:sp>
      <p:sp>
        <p:nvSpPr>
          <p:cNvPr id="4" name="Shape 2"/>
          <p:cNvSpPr/>
          <p:nvPr/>
        </p:nvSpPr>
        <p:spPr>
          <a:xfrm>
            <a:off x="763310" y="2741890"/>
            <a:ext cx="121920" cy="4616887"/>
          </a:xfrm>
          <a:prstGeom prst="roundRect">
            <a:avLst>
              <a:gd name="adj" fmla="val 78139"/>
            </a:avLst>
          </a:prstGeom>
          <a:solidFill>
            <a:srgbClr val="FFAD94"/>
          </a:solidFill>
          <a:ln/>
        </p:spPr>
      </p:sp>
      <p:sp>
        <p:nvSpPr>
          <p:cNvPr id="5" name="Text 3"/>
          <p:cNvSpPr/>
          <p:nvPr/>
        </p:nvSpPr>
        <p:spPr>
          <a:xfrm>
            <a:off x="1142524" y="2999184"/>
            <a:ext cx="3590330" cy="1062990"/>
          </a:xfrm>
          <a:prstGeom prst="rect">
            <a:avLst/>
          </a:prstGeom>
          <a:noFill/>
          <a:ln/>
        </p:spPr>
        <p:txBody>
          <a:bodyPr wrap="square" lIns="0" tIns="0" rIns="0" bIns="0" rtlCol="0" anchor="t"/>
          <a:lstStyle/>
          <a:p>
            <a:pPr marL="0" indent="0" algn="l">
              <a:lnSpc>
                <a:spcPts val="2750"/>
              </a:lnSpc>
              <a:buNone/>
            </a:pPr>
            <a:r>
              <a:rPr lang="en-US" sz="2400" b="1" dirty="0">
                <a:solidFill>
                  <a:srgbClr val="403C4E"/>
                </a:solidFill>
                <a:latin typeface="Times New Roman" panose="02020603050405020304" pitchFamily="18" charset="0"/>
                <a:ea typeface="Merriweather Bold" pitchFamily="34" charset="-122"/>
                <a:cs typeface="Times New Roman" panose="02020603050405020304" pitchFamily="18" charset="0"/>
              </a:rPr>
              <a:t>Manual Analysis: Time-Consuming &amp; Error-Prone</a:t>
            </a:r>
            <a:endParaRPr lang="en-US" sz="2400" dirty="0">
              <a:latin typeface="Times New Roman" panose="02020603050405020304" pitchFamily="18" charset="0"/>
              <a:cs typeface="Times New Roman" panose="02020603050405020304" pitchFamily="18" charset="0"/>
            </a:endParaRPr>
          </a:p>
        </p:txBody>
      </p:sp>
      <p:sp>
        <p:nvSpPr>
          <p:cNvPr id="6" name="Text 4"/>
          <p:cNvSpPr/>
          <p:nvPr/>
        </p:nvSpPr>
        <p:spPr>
          <a:xfrm>
            <a:off x="1142524" y="4198263"/>
            <a:ext cx="3590330" cy="2903220"/>
          </a:xfrm>
          <a:prstGeom prst="rect">
            <a:avLst/>
          </a:prstGeom>
          <a:noFill/>
          <a:ln/>
        </p:spPr>
        <p:txBody>
          <a:bodyPr wrap="square" lIns="0" tIns="0" rIns="0" bIns="0" rtlCol="0" anchor="t"/>
          <a:lstStyle/>
          <a:p>
            <a:pPr marL="0" indent="0" algn="l">
              <a:lnSpc>
                <a:spcPts val="2850"/>
              </a:lnSpc>
              <a:buNone/>
            </a:pPr>
            <a:r>
              <a:rPr lang="en-US" sz="2400" dirty="0">
                <a:solidFill>
                  <a:srgbClr val="403C4E"/>
                </a:solidFill>
                <a:latin typeface="Times New Roman" panose="02020603050405020304" pitchFamily="18" charset="0"/>
                <a:ea typeface="Open Sans" pitchFamily="34" charset="-122"/>
                <a:cs typeface="Times New Roman" panose="02020603050405020304" pitchFamily="18" charset="0"/>
              </a:rPr>
              <a:t>Traditional methods of crime analysis are inherently slow, resource-intensive, and susceptible to human biases and inaccuracies. This often leads to delayed responses and missed opportunities in crime prevention.</a:t>
            </a:r>
            <a:endParaRPr lang="en-US" sz="2400" dirty="0">
              <a:latin typeface="Times New Roman" panose="02020603050405020304" pitchFamily="18" charset="0"/>
              <a:cs typeface="Times New Roman" panose="02020603050405020304" pitchFamily="18" charset="0"/>
            </a:endParaRPr>
          </a:p>
        </p:txBody>
      </p:sp>
      <p:sp>
        <p:nvSpPr>
          <p:cNvPr id="7" name="Shape 5"/>
          <p:cNvSpPr/>
          <p:nvPr/>
        </p:nvSpPr>
        <p:spPr>
          <a:xfrm>
            <a:off x="5216962" y="2741890"/>
            <a:ext cx="4196358" cy="4616887"/>
          </a:xfrm>
          <a:prstGeom prst="roundRect">
            <a:avLst>
              <a:gd name="adj" fmla="val 3486"/>
            </a:avLst>
          </a:prstGeom>
          <a:solidFill>
            <a:srgbClr val="FFFFFF"/>
          </a:solidFill>
          <a:ln w="30480">
            <a:solidFill>
              <a:srgbClr val="E5BEB2"/>
            </a:solidFill>
            <a:prstDash val="solid"/>
          </a:ln>
        </p:spPr>
      </p:sp>
      <p:sp>
        <p:nvSpPr>
          <p:cNvPr id="8" name="Shape 6"/>
          <p:cNvSpPr/>
          <p:nvPr/>
        </p:nvSpPr>
        <p:spPr>
          <a:xfrm>
            <a:off x="5186482" y="2741890"/>
            <a:ext cx="121920" cy="4616887"/>
          </a:xfrm>
          <a:prstGeom prst="roundRect">
            <a:avLst>
              <a:gd name="adj" fmla="val 78139"/>
            </a:avLst>
          </a:prstGeom>
          <a:solidFill>
            <a:srgbClr val="FFAD94"/>
          </a:solidFill>
          <a:ln/>
        </p:spPr>
      </p:sp>
      <p:sp>
        <p:nvSpPr>
          <p:cNvPr id="9" name="Text 7"/>
          <p:cNvSpPr/>
          <p:nvPr/>
        </p:nvSpPr>
        <p:spPr>
          <a:xfrm>
            <a:off x="5565696" y="2999184"/>
            <a:ext cx="3590330" cy="708660"/>
          </a:xfrm>
          <a:prstGeom prst="rect">
            <a:avLst/>
          </a:prstGeom>
          <a:noFill/>
          <a:ln/>
        </p:spPr>
        <p:txBody>
          <a:bodyPr wrap="square" lIns="0" tIns="0" rIns="0" bIns="0" rtlCol="0" anchor="t"/>
          <a:lstStyle/>
          <a:p>
            <a:pPr marL="0" indent="0" algn="l">
              <a:lnSpc>
                <a:spcPts val="2750"/>
              </a:lnSpc>
              <a:buNone/>
            </a:pPr>
            <a:r>
              <a:rPr lang="en-US" sz="2400" b="1" dirty="0">
                <a:solidFill>
                  <a:srgbClr val="403C4E"/>
                </a:solidFill>
                <a:latin typeface="Times New Roman" panose="02020603050405020304" pitchFamily="18" charset="0"/>
                <a:ea typeface="Merriweather Bold" pitchFamily="34" charset="-122"/>
                <a:cs typeface="Times New Roman" panose="02020603050405020304" pitchFamily="18" charset="0"/>
              </a:rPr>
              <a:t>Failure to Identify Complex Patterns</a:t>
            </a:r>
            <a:endParaRPr lang="en-US" sz="2400" dirty="0">
              <a:latin typeface="Times New Roman" panose="02020603050405020304" pitchFamily="18" charset="0"/>
              <a:cs typeface="Times New Roman" panose="02020603050405020304" pitchFamily="18" charset="0"/>
            </a:endParaRPr>
          </a:p>
        </p:txBody>
      </p:sp>
      <p:sp>
        <p:nvSpPr>
          <p:cNvPr id="10" name="Text 8"/>
          <p:cNvSpPr/>
          <p:nvPr/>
        </p:nvSpPr>
        <p:spPr>
          <a:xfrm>
            <a:off x="5565696" y="3843933"/>
            <a:ext cx="3590330" cy="2540318"/>
          </a:xfrm>
          <a:prstGeom prst="rect">
            <a:avLst/>
          </a:prstGeom>
          <a:noFill/>
          <a:ln/>
        </p:spPr>
        <p:txBody>
          <a:bodyPr wrap="square" lIns="0" tIns="0" rIns="0" bIns="0" rtlCol="0" anchor="t"/>
          <a:lstStyle/>
          <a:p>
            <a:pPr marL="0" indent="0" algn="l">
              <a:lnSpc>
                <a:spcPts val="2850"/>
              </a:lnSpc>
              <a:buNone/>
            </a:pPr>
            <a:r>
              <a:rPr lang="en-US" sz="2400" dirty="0">
                <a:solidFill>
                  <a:srgbClr val="403C4E"/>
                </a:solidFill>
                <a:latin typeface="Times New Roman" panose="02020603050405020304" pitchFamily="18" charset="0"/>
                <a:ea typeface="Open Sans" pitchFamily="34" charset="-122"/>
                <a:cs typeface="Times New Roman" panose="02020603050405020304" pitchFamily="18" charset="0"/>
              </a:rPr>
              <a:t>Existing systems struggle to detect sophisticated spatial, temporal, and behavioral crime patterns that are not immediately obvious. This limits proactive intervention and strategic planning.</a:t>
            </a:r>
            <a:endParaRPr lang="en-US" sz="2400" dirty="0">
              <a:latin typeface="Times New Roman" panose="02020603050405020304" pitchFamily="18" charset="0"/>
              <a:cs typeface="Times New Roman" panose="02020603050405020304" pitchFamily="18" charset="0"/>
            </a:endParaRPr>
          </a:p>
        </p:txBody>
      </p:sp>
      <p:sp>
        <p:nvSpPr>
          <p:cNvPr id="11" name="Shape 9"/>
          <p:cNvSpPr/>
          <p:nvPr/>
        </p:nvSpPr>
        <p:spPr>
          <a:xfrm>
            <a:off x="9640133" y="2741890"/>
            <a:ext cx="4196358" cy="4616887"/>
          </a:xfrm>
          <a:prstGeom prst="roundRect">
            <a:avLst>
              <a:gd name="adj" fmla="val 3486"/>
            </a:avLst>
          </a:prstGeom>
          <a:solidFill>
            <a:srgbClr val="FFFFFF"/>
          </a:solidFill>
          <a:ln w="30480">
            <a:solidFill>
              <a:srgbClr val="E5BEB2"/>
            </a:solidFill>
            <a:prstDash val="solid"/>
          </a:ln>
        </p:spPr>
      </p:sp>
      <p:sp>
        <p:nvSpPr>
          <p:cNvPr id="12" name="Shape 10"/>
          <p:cNvSpPr/>
          <p:nvPr/>
        </p:nvSpPr>
        <p:spPr>
          <a:xfrm>
            <a:off x="9609653" y="2741890"/>
            <a:ext cx="121920" cy="4616887"/>
          </a:xfrm>
          <a:prstGeom prst="roundRect">
            <a:avLst>
              <a:gd name="adj" fmla="val 78139"/>
            </a:avLst>
          </a:prstGeom>
          <a:solidFill>
            <a:srgbClr val="FFAD94"/>
          </a:solidFill>
          <a:ln/>
        </p:spPr>
      </p:sp>
      <p:sp>
        <p:nvSpPr>
          <p:cNvPr id="13" name="Text 11"/>
          <p:cNvSpPr/>
          <p:nvPr/>
        </p:nvSpPr>
        <p:spPr>
          <a:xfrm>
            <a:off x="9988868" y="2999184"/>
            <a:ext cx="3590330" cy="708660"/>
          </a:xfrm>
          <a:prstGeom prst="rect">
            <a:avLst/>
          </a:prstGeom>
          <a:noFill/>
          <a:ln/>
        </p:spPr>
        <p:txBody>
          <a:bodyPr wrap="square" lIns="0" tIns="0" rIns="0" bIns="0" rtlCol="0" anchor="t"/>
          <a:lstStyle/>
          <a:p>
            <a:pPr marL="0" indent="0" algn="l">
              <a:lnSpc>
                <a:spcPts val="2750"/>
              </a:lnSpc>
              <a:buNone/>
            </a:pPr>
            <a:r>
              <a:rPr lang="en-US" sz="2400" b="1" dirty="0">
                <a:solidFill>
                  <a:srgbClr val="403C4E"/>
                </a:solidFill>
                <a:latin typeface="Times New Roman" panose="02020603050405020304" pitchFamily="18" charset="0"/>
                <a:ea typeface="Merriweather Bold" pitchFamily="34" charset="-122"/>
                <a:cs typeface="Times New Roman" panose="02020603050405020304" pitchFamily="18" charset="0"/>
              </a:rPr>
              <a:t>Need for Automated, Data-Driven Solutions</a:t>
            </a:r>
            <a:endParaRPr lang="en-US" sz="2400" dirty="0">
              <a:latin typeface="Times New Roman" panose="02020603050405020304" pitchFamily="18" charset="0"/>
              <a:cs typeface="Times New Roman" panose="02020603050405020304" pitchFamily="18" charset="0"/>
            </a:endParaRPr>
          </a:p>
        </p:txBody>
      </p:sp>
      <p:sp>
        <p:nvSpPr>
          <p:cNvPr id="14" name="Text 12"/>
          <p:cNvSpPr/>
          <p:nvPr/>
        </p:nvSpPr>
        <p:spPr>
          <a:xfrm>
            <a:off x="9988868" y="3843933"/>
            <a:ext cx="3590330" cy="2540318"/>
          </a:xfrm>
          <a:prstGeom prst="rect">
            <a:avLst/>
          </a:prstGeom>
          <a:noFill/>
          <a:ln/>
        </p:spPr>
        <p:txBody>
          <a:bodyPr wrap="square" lIns="0" tIns="0" rIns="0" bIns="0" rtlCol="0" anchor="t"/>
          <a:lstStyle/>
          <a:p>
            <a:pPr marL="0" indent="0" algn="l">
              <a:lnSpc>
                <a:spcPts val="2850"/>
              </a:lnSpc>
              <a:buNone/>
            </a:pPr>
            <a:r>
              <a:rPr lang="en-US" sz="2400" dirty="0">
                <a:solidFill>
                  <a:srgbClr val="403C4E"/>
                </a:solidFill>
                <a:latin typeface="Times New Roman" panose="02020603050405020304" pitchFamily="18" charset="0"/>
                <a:ea typeface="Open Sans" pitchFamily="34" charset="-122"/>
                <a:cs typeface="Times New Roman" panose="02020603050405020304" pitchFamily="18" charset="0"/>
              </a:rPr>
              <a:t>There is an urgent demand for an automated, intelligent system capable of efficiently processing large datasets to detect crime hotspots, predict trends, and inform effective law enforcement strategies.</a:t>
            </a:r>
            <a:endParaRPr lang="en-US" sz="2400" dirty="0">
              <a:latin typeface="Times New Roman" panose="02020603050405020304" pitchFamily="18" charset="0"/>
              <a:cs typeface="Times New Roman" panose="02020603050405020304" pitchFamily="18" charset="0"/>
            </a:endParaRPr>
          </a:p>
        </p:txBody>
      </p:sp>
      <p:sp>
        <p:nvSpPr>
          <p:cNvPr id="15" name="Rectangle 14">
            <a:extLst>
              <a:ext uri="{FF2B5EF4-FFF2-40B4-BE49-F238E27FC236}">
                <a16:creationId xmlns:a16="http://schemas.microsoft.com/office/drawing/2014/main" id="{C754F4B8-9053-B714-95F7-91B1C3F65924}"/>
              </a:ext>
            </a:extLst>
          </p:cNvPr>
          <p:cNvSpPr/>
          <p:nvPr/>
        </p:nvSpPr>
        <p:spPr>
          <a:xfrm>
            <a:off x="12524874" y="7760368"/>
            <a:ext cx="2105526" cy="41905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1" y="1092279"/>
            <a:ext cx="12586118" cy="432847"/>
          </a:xfrm>
          <a:prstGeom prst="rect">
            <a:avLst/>
          </a:prstGeom>
          <a:noFill/>
          <a:ln/>
        </p:spPr>
        <p:txBody>
          <a:bodyPr wrap="none" lIns="0" tIns="0" rIns="0" bIns="0" rtlCol="0" anchor="t"/>
          <a:lstStyle/>
          <a:p>
            <a:pPr marL="0" indent="0" algn="ctr">
              <a:lnSpc>
                <a:spcPts val="4700"/>
              </a:lnSpc>
              <a:buNone/>
            </a:pPr>
            <a:r>
              <a:rPr lang="en-US" sz="3200" b="1" dirty="0">
                <a:solidFill>
                  <a:srgbClr val="403C4E"/>
                </a:solidFill>
                <a:latin typeface="Times New Roman" panose="02020603050405020304" pitchFamily="18" charset="0"/>
                <a:ea typeface="Merriweather Bold" pitchFamily="34" charset="-122"/>
                <a:cs typeface="Times New Roman" panose="02020603050405020304" pitchFamily="18" charset="0"/>
              </a:rPr>
              <a:t>The Chicago Crime Dataset: A Foundation for Analysis</a:t>
            </a:r>
            <a:endParaRPr lang="en-US" sz="3200" dirty="0">
              <a:latin typeface="Times New Roman" panose="02020603050405020304" pitchFamily="18" charset="0"/>
              <a:cs typeface="Times New Roman" panose="02020603050405020304" pitchFamily="18" charset="0"/>
            </a:endParaRPr>
          </a:p>
        </p:txBody>
      </p:sp>
      <p:sp>
        <p:nvSpPr>
          <p:cNvPr id="3" name="Text 1"/>
          <p:cNvSpPr/>
          <p:nvPr/>
        </p:nvSpPr>
        <p:spPr>
          <a:xfrm>
            <a:off x="793790" y="2157413"/>
            <a:ext cx="7502595" cy="886223"/>
          </a:xfrm>
          <a:prstGeom prst="rect">
            <a:avLst/>
          </a:prstGeom>
          <a:noFill/>
          <a:ln/>
        </p:spPr>
        <p:txBody>
          <a:bodyPr wrap="square" lIns="0" tIns="0" rIns="0" bIns="0" rtlCol="0" anchor="t"/>
          <a:lstStyle/>
          <a:p>
            <a:pPr marL="0" indent="0" algn="l">
              <a:lnSpc>
                <a:spcPts val="2400"/>
              </a:lnSpc>
              <a:buNone/>
            </a:pPr>
            <a:r>
              <a:rPr lang="en-US" sz="2000" dirty="0">
                <a:solidFill>
                  <a:srgbClr val="403C4E"/>
                </a:solidFill>
                <a:latin typeface="Times New Roman" panose="02020603050405020304" pitchFamily="18" charset="0"/>
                <a:ea typeface="Open Sans" pitchFamily="34" charset="-122"/>
                <a:cs typeface="Times New Roman" panose="02020603050405020304" pitchFamily="18" charset="0"/>
              </a:rPr>
              <a:t>For this project, we utilize the comprehensive Chicago Crime Dataset, a robust public resource available through Kaggle and the official Chicago Data Portal. This dataset provides a rich source of information for granular analysis, encompassing a wide range of criminal incidents over several years.</a:t>
            </a:r>
            <a:endParaRPr lang="en-US" sz="2000" dirty="0">
              <a:latin typeface="Times New Roman" panose="02020603050405020304" pitchFamily="18" charset="0"/>
              <a:cs typeface="Times New Roman" panose="02020603050405020304" pitchFamily="18" charset="0"/>
            </a:endParaRPr>
          </a:p>
        </p:txBody>
      </p:sp>
      <p:sp>
        <p:nvSpPr>
          <p:cNvPr id="4" name="Text 2"/>
          <p:cNvSpPr/>
          <p:nvPr/>
        </p:nvSpPr>
        <p:spPr>
          <a:xfrm>
            <a:off x="793791" y="3750686"/>
            <a:ext cx="3692876" cy="216423"/>
          </a:xfrm>
          <a:prstGeom prst="rect">
            <a:avLst/>
          </a:prstGeom>
          <a:noFill/>
          <a:ln/>
        </p:spPr>
        <p:txBody>
          <a:bodyPr wrap="none" lIns="0" tIns="0" rIns="0" bIns="0" rtlCol="0" anchor="t"/>
          <a:lstStyle/>
          <a:p>
            <a:pPr marL="0" indent="0" algn="l">
              <a:lnSpc>
                <a:spcPts val="2350"/>
              </a:lnSpc>
              <a:buNone/>
            </a:pPr>
            <a:r>
              <a:rPr lang="en-US" sz="2000" b="1" dirty="0">
                <a:solidFill>
                  <a:srgbClr val="403C4E"/>
                </a:solidFill>
                <a:latin typeface="Times New Roman" panose="02020603050405020304" pitchFamily="18" charset="0"/>
                <a:ea typeface="Merriweather Bold" pitchFamily="34" charset="-122"/>
                <a:cs typeface="Times New Roman" panose="02020603050405020304" pitchFamily="18" charset="0"/>
              </a:rPr>
              <a:t>Key Attributes for Deep Insight:</a:t>
            </a:r>
            <a:endParaRPr lang="en-US" sz="2000" dirty="0">
              <a:latin typeface="Times New Roman" panose="02020603050405020304" pitchFamily="18" charset="0"/>
              <a:cs typeface="Times New Roman" panose="02020603050405020304" pitchFamily="18" charset="0"/>
            </a:endParaRPr>
          </a:p>
        </p:txBody>
      </p:sp>
      <p:sp>
        <p:nvSpPr>
          <p:cNvPr id="5" name="Text 3"/>
          <p:cNvSpPr/>
          <p:nvPr/>
        </p:nvSpPr>
        <p:spPr>
          <a:xfrm>
            <a:off x="793790" y="4077653"/>
            <a:ext cx="7502595" cy="221556"/>
          </a:xfrm>
          <a:prstGeom prst="rect">
            <a:avLst/>
          </a:prstGeom>
          <a:noFill/>
          <a:ln/>
        </p:spPr>
        <p:txBody>
          <a:bodyPr wrap="none" lIns="0" tIns="0" rIns="0" bIns="0" rtlCol="0" anchor="t"/>
          <a:lstStyle/>
          <a:p>
            <a:pPr marL="342900" indent="-342900" algn="l">
              <a:lnSpc>
                <a:spcPts val="2400"/>
              </a:lnSpc>
              <a:buSzPct val="100000"/>
              <a:buChar char="•"/>
            </a:pPr>
            <a:r>
              <a:rPr lang="en-US" sz="2000" b="1" dirty="0">
                <a:solidFill>
                  <a:srgbClr val="403C4E"/>
                </a:solidFill>
                <a:latin typeface="Times New Roman" panose="02020603050405020304" pitchFamily="18" charset="0"/>
                <a:ea typeface="Open Sans" pitchFamily="34" charset="-122"/>
                <a:cs typeface="Times New Roman" panose="02020603050405020304" pitchFamily="18" charset="0"/>
              </a:rPr>
              <a:t>Crime Type:</a:t>
            </a:r>
            <a:r>
              <a:rPr lang="en-US" sz="2000" dirty="0">
                <a:solidFill>
                  <a:srgbClr val="403C4E"/>
                </a:solidFill>
                <a:latin typeface="Times New Roman" panose="02020603050405020304" pitchFamily="18" charset="0"/>
                <a:ea typeface="Open Sans" pitchFamily="34" charset="-122"/>
                <a:cs typeface="Times New Roman" panose="02020603050405020304" pitchFamily="18" charset="0"/>
              </a:rPr>
              <a:t> Categorization of offenses (e.g., robbery, assault, theft).</a:t>
            </a:r>
            <a:endParaRPr lang="en-US" sz="2000" dirty="0">
              <a:latin typeface="Times New Roman" panose="02020603050405020304" pitchFamily="18" charset="0"/>
              <a:cs typeface="Times New Roman" panose="02020603050405020304" pitchFamily="18" charset="0"/>
            </a:endParaRPr>
          </a:p>
        </p:txBody>
      </p:sp>
      <p:sp>
        <p:nvSpPr>
          <p:cNvPr id="6" name="Text 4"/>
          <p:cNvSpPr/>
          <p:nvPr/>
        </p:nvSpPr>
        <p:spPr>
          <a:xfrm>
            <a:off x="793790" y="4453414"/>
            <a:ext cx="7502595" cy="443112"/>
          </a:xfrm>
          <a:prstGeom prst="rect">
            <a:avLst/>
          </a:prstGeom>
          <a:noFill/>
          <a:ln/>
        </p:spPr>
        <p:txBody>
          <a:bodyPr wrap="square" lIns="0" tIns="0" rIns="0" bIns="0" rtlCol="0" anchor="t"/>
          <a:lstStyle/>
          <a:p>
            <a:pPr marL="342900" indent="-342900" algn="l">
              <a:lnSpc>
                <a:spcPts val="2400"/>
              </a:lnSpc>
              <a:buSzPct val="100000"/>
              <a:buChar char="•"/>
            </a:pPr>
            <a:r>
              <a:rPr lang="en-US" sz="2000" b="1" dirty="0">
                <a:solidFill>
                  <a:srgbClr val="403C4E"/>
                </a:solidFill>
                <a:latin typeface="Times New Roman" panose="02020603050405020304" pitchFamily="18" charset="0"/>
                <a:ea typeface="Open Sans" pitchFamily="34" charset="-122"/>
                <a:cs typeface="Times New Roman" panose="02020603050405020304" pitchFamily="18" charset="0"/>
              </a:rPr>
              <a:t>Date and Time of Occurrence:</a:t>
            </a:r>
            <a:r>
              <a:rPr lang="en-US" sz="2000" dirty="0">
                <a:solidFill>
                  <a:srgbClr val="403C4E"/>
                </a:solidFill>
                <a:latin typeface="Times New Roman" panose="02020603050405020304" pitchFamily="18" charset="0"/>
                <a:ea typeface="Open Sans" pitchFamily="34" charset="-122"/>
                <a:cs typeface="Times New Roman" panose="02020603050405020304" pitchFamily="18" charset="0"/>
              </a:rPr>
              <a:t> Precise timestamps enabling temporal pattern analysis.</a:t>
            </a:r>
            <a:endParaRPr lang="en-US" sz="2000" dirty="0">
              <a:latin typeface="Times New Roman" panose="02020603050405020304" pitchFamily="18" charset="0"/>
              <a:cs typeface="Times New Roman" panose="02020603050405020304" pitchFamily="18" charset="0"/>
            </a:endParaRPr>
          </a:p>
        </p:txBody>
      </p:sp>
      <p:sp>
        <p:nvSpPr>
          <p:cNvPr id="7" name="Text 5"/>
          <p:cNvSpPr/>
          <p:nvPr/>
        </p:nvSpPr>
        <p:spPr>
          <a:xfrm>
            <a:off x="793790" y="5137547"/>
            <a:ext cx="7502595" cy="443112"/>
          </a:xfrm>
          <a:prstGeom prst="rect">
            <a:avLst/>
          </a:prstGeom>
          <a:noFill/>
          <a:ln/>
        </p:spPr>
        <p:txBody>
          <a:bodyPr wrap="square" lIns="0" tIns="0" rIns="0" bIns="0" rtlCol="0" anchor="t"/>
          <a:lstStyle/>
          <a:p>
            <a:pPr marL="342900" indent="-342900" algn="l">
              <a:lnSpc>
                <a:spcPts val="2400"/>
              </a:lnSpc>
              <a:buSzPct val="100000"/>
              <a:buChar char="•"/>
            </a:pPr>
            <a:r>
              <a:rPr lang="en-US" sz="2000" b="1" dirty="0">
                <a:solidFill>
                  <a:srgbClr val="403C4E"/>
                </a:solidFill>
                <a:latin typeface="Times New Roman" panose="02020603050405020304" pitchFamily="18" charset="0"/>
                <a:ea typeface="Open Sans" pitchFamily="34" charset="-122"/>
                <a:cs typeface="Times New Roman" panose="02020603050405020304" pitchFamily="18" charset="0"/>
              </a:rPr>
              <a:t>Latitude and Longitude:</a:t>
            </a:r>
            <a:r>
              <a:rPr lang="en-US" sz="2000" dirty="0">
                <a:solidFill>
                  <a:srgbClr val="403C4E"/>
                </a:solidFill>
                <a:latin typeface="Times New Roman" panose="02020603050405020304" pitchFamily="18" charset="0"/>
                <a:ea typeface="Open Sans" pitchFamily="34" charset="-122"/>
                <a:cs typeface="Times New Roman" panose="02020603050405020304" pitchFamily="18" charset="0"/>
              </a:rPr>
              <a:t> Geographic coordinates for precise spatial mapping and hotspot identification.</a:t>
            </a:r>
            <a:endParaRPr lang="en-US" sz="2000" dirty="0">
              <a:latin typeface="Times New Roman" panose="02020603050405020304" pitchFamily="18" charset="0"/>
              <a:cs typeface="Times New Roman" panose="02020603050405020304" pitchFamily="18" charset="0"/>
            </a:endParaRPr>
          </a:p>
        </p:txBody>
      </p:sp>
      <p:sp>
        <p:nvSpPr>
          <p:cNvPr id="8" name="Text 6"/>
          <p:cNvSpPr/>
          <p:nvPr/>
        </p:nvSpPr>
        <p:spPr>
          <a:xfrm>
            <a:off x="793790" y="5821680"/>
            <a:ext cx="7502595" cy="443112"/>
          </a:xfrm>
          <a:prstGeom prst="rect">
            <a:avLst/>
          </a:prstGeom>
          <a:noFill/>
          <a:ln/>
        </p:spPr>
        <p:txBody>
          <a:bodyPr wrap="square" lIns="0" tIns="0" rIns="0" bIns="0" rtlCol="0" anchor="t"/>
          <a:lstStyle/>
          <a:p>
            <a:pPr marL="342900" indent="-342900" algn="l">
              <a:lnSpc>
                <a:spcPts val="2400"/>
              </a:lnSpc>
              <a:buSzPct val="100000"/>
              <a:buChar char="•"/>
            </a:pPr>
            <a:r>
              <a:rPr lang="en-US" sz="2000" b="1" dirty="0">
                <a:solidFill>
                  <a:srgbClr val="403C4E"/>
                </a:solidFill>
                <a:latin typeface="Times New Roman" panose="02020603050405020304" pitchFamily="18" charset="0"/>
                <a:ea typeface="Open Sans" pitchFamily="34" charset="-122"/>
                <a:cs typeface="Times New Roman" panose="02020603050405020304" pitchFamily="18" charset="0"/>
              </a:rPr>
              <a:t>Location Description:</a:t>
            </a:r>
            <a:r>
              <a:rPr lang="en-US" sz="2000" dirty="0">
                <a:solidFill>
                  <a:srgbClr val="403C4E"/>
                </a:solidFill>
                <a:latin typeface="Times New Roman" panose="02020603050405020304" pitchFamily="18" charset="0"/>
                <a:ea typeface="Open Sans" pitchFamily="34" charset="-122"/>
                <a:cs typeface="Times New Roman" panose="02020603050405020304" pitchFamily="18" charset="0"/>
              </a:rPr>
              <a:t> Contextual details about the crime scene (e.g., street, residence, business).</a:t>
            </a:r>
            <a:endParaRPr lang="en-US" sz="2000" dirty="0">
              <a:latin typeface="Times New Roman" panose="02020603050405020304" pitchFamily="18" charset="0"/>
              <a:cs typeface="Times New Roman" panose="02020603050405020304" pitchFamily="18" charset="0"/>
            </a:endParaRPr>
          </a:p>
        </p:txBody>
      </p:sp>
      <p:pic>
        <p:nvPicPr>
          <p:cNvPr id="9" name="Image 0" descr="preencoded.png"/>
          <p:cNvPicPr>
            <a:picLocks noChangeAspect="1"/>
          </p:cNvPicPr>
          <p:nvPr/>
        </p:nvPicPr>
        <p:blipFill>
          <a:blip r:embed="rId3"/>
          <a:stretch>
            <a:fillRect/>
          </a:stretch>
        </p:blipFill>
        <p:spPr>
          <a:xfrm>
            <a:off x="8909209" y="2200751"/>
            <a:ext cx="4120480" cy="4120480"/>
          </a:xfrm>
          <a:prstGeom prst="rect">
            <a:avLst/>
          </a:prstGeom>
        </p:spPr>
      </p:pic>
      <p:sp>
        <p:nvSpPr>
          <p:cNvPr id="10" name="Text 7"/>
          <p:cNvSpPr/>
          <p:nvPr/>
        </p:nvSpPr>
        <p:spPr>
          <a:xfrm>
            <a:off x="793791" y="6828948"/>
            <a:ext cx="12681578" cy="886223"/>
          </a:xfrm>
          <a:prstGeom prst="rect">
            <a:avLst/>
          </a:prstGeom>
          <a:noFill/>
          <a:ln/>
        </p:spPr>
        <p:txBody>
          <a:bodyPr wrap="none" lIns="0" tIns="0" rIns="0" bIns="0" rtlCol="0" anchor="t"/>
          <a:lstStyle/>
          <a:p>
            <a:pPr marL="0" indent="0" algn="l">
              <a:lnSpc>
                <a:spcPts val="2400"/>
              </a:lnSpc>
              <a:buNone/>
            </a:pPr>
            <a:r>
              <a:rPr lang="en-US" sz="2000" dirty="0">
                <a:solidFill>
                  <a:srgbClr val="403C4E"/>
                </a:solidFill>
                <a:latin typeface="Times New Roman" panose="02020603050405020304" pitchFamily="18" charset="0"/>
                <a:ea typeface="Open Sans" pitchFamily="34" charset="-122"/>
                <a:cs typeface="Times New Roman" panose="02020603050405020304" pitchFamily="18" charset="0"/>
              </a:rPr>
              <a:t>The richness of this dataset is crucial for effective spatial and temporal crime analysis, allowing us to build a highly accurate</a:t>
            </a:r>
          </a:p>
          <a:p>
            <a:pPr marL="0" indent="0" algn="l">
              <a:lnSpc>
                <a:spcPts val="2400"/>
              </a:lnSpc>
              <a:buNone/>
            </a:pPr>
            <a:r>
              <a:rPr lang="en-US" sz="2000" dirty="0">
                <a:solidFill>
                  <a:srgbClr val="403C4E"/>
                </a:solidFill>
                <a:latin typeface="Times New Roman" panose="02020603050405020304" pitchFamily="18" charset="0"/>
                <a:ea typeface="Open Sans" pitchFamily="34" charset="-122"/>
                <a:cs typeface="Times New Roman" panose="02020603050405020304" pitchFamily="18" charset="0"/>
              </a:rPr>
              <a:t> and insightful model.</a:t>
            </a:r>
            <a:endParaRPr lang="en-US" sz="2000" dirty="0">
              <a:latin typeface="Times New Roman" panose="02020603050405020304" pitchFamily="18" charset="0"/>
              <a:cs typeface="Times New Roman" panose="02020603050405020304" pitchFamily="18" charset="0"/>
            </a:endParaRPr>
          </a:p>
        </p:txBody>
      </p:sp>
      <p:sp>
        <p:nvSpPr>
          <p:cNvPr id="11" name="Rectangle 10">
            <a:extLst>
              <a:ext uri="{FF2B5EF4-FFF2-40B4-BE49-F238E27FC236}">
                <a16:creationId xmlns:a16="http://schemas.microsoft.com/office/drawing/2014/main" id="{CB6EFDC0-93BD-5CB6-727A-4018F67EFFE3}"/>
              </a:ext>
            </a:extLst>
          </p:cNvPr>
          <p:cNvSpPr/>
          <p:nvPr/>
        </p:nvSpPr>
        <p:spPr>
          <a:xfrm>
            <a:off x="12524874" y="7760368"/>
            <a:ext cx="2105526" cy="41905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3" name="Text 0"/>
          <p:cNvSpPr/>
          <p:nvPr/>
        </p:nvSpPr>
        <p:spPr>
          <a:xfrm>
            <a:off x="793790" y="740212"/>
            <a:ext cx="12392821" cy="1133951"/>
          </a:xfrm>
          <a:prstGeom prst="rect">
            <a:avLst/>
          </a:prstGeom>
          <a:noFill/>
          <a:ln/>
        </p:spPr>
        <p:txBody>
          <a:bodyPr wrap="square" lIns="0" tIns="0" rIns="0" bIns="0" rtlCol="0" anchor="t"/>
          <a:lstStyle/>
          <a:p>
            <a:pPr marL="0" indent="0" algn="ctr">
              <a:lnSpc>
                <a:spcPts val="4450"/>
              </a:lnSpc>
              <a:buNone/>
            </a:pPr>
            <a:r>
              <a:rPr lang="en-US" sz="3600" b="1" dirty="0">
                <a:solidFill>
                  <a:srgbClr val="403C4E"/>
                </a:solidFill>
                <a:latin typeface="Times New Roman" panose="02020603050405020304" pitchFamily="18" charset="0"/>
                <a:ea typeface="Merriweather Bold" pitchFamily="34" charset="-122"/>
                <a:cs typeface="Times New Roman" panose="02020603050405020304" pitchFamily="18" charset="0"/>
              </a:rPr>
              <a:t>Key Objectives: Driving Actionable Insights</a:t>
            </a:r>
            <a:endParaRPr lang="en-US" sz="3600" dirty="0">
              <a:latin typeface="Times New Roman" panose="02020603050405020304" pitchFamily="18" charset="0"/>
              <a:cs typeface="Times New Roman" panose="02020603050405020304" pitchFamily="18" charset="0"/>
            </a:endParaRPr>
          </a:p>
        </p:txBody>
      </p:sp>
      <p:sp>
        <p:nvSpPr>
          <p:cNvPr id="5" name="Text 1"/>
          <p:cNvSpPr/>
          <p:nvPr/>
        </p:nvSpPr>
        <p:spPr>
          <a:xfrm>
            <a:off x="1882497" y="2327791"/>
            <a:ext cx="2972276" cy="283488"/>
          </a:xfrm>
          <a:prstGeom prst="rect">
            <a:avLst/>
          </a:prstGeom>
          <a:noFill/>
          <a:ln/>
        </p:spPr>
        <p:txBody>
          <a:bodyPr wrap="none" lIns="0" tIns="0" rIns="0" bIns="0" rtlCol="0" anchor="t"/>
          <a:lstStyle/>
          <a:p>
            <a:pPr marL="457200" indent="-457200" algn="l">
              <a:lnSpc>
                <a:spcPts val="2200"/>
              </a:lnSpc>
              <a:buFont typeface="+mj-lt"/>
              <a:buAutoNum type="arabicPeriod"/>
            </a:pPr>
            <a:r>
              <a:rPr lang="en-US" sz="2400" b="1" dirty="0">
                <a:solidFill>
                  <a:srgbClr val="403C4E"/>
                </a:solidFill>
                <a:latin typeface="Times New Roman" panose="02020603050405020304" pitchFamily="18" charset="0"/>
                <a:ea typeface="Merriweather Bold" pitchFamily="34" charset="-122"/>
                <a:cs typeface="Times New Roman" panose="02020603050405020304" pitchFamily="18" charset="0"/>
              </a:rPr>
              <a:t>Identify High-Crime Areas</a:t>
            </a:r>
            <a:endParaRPr lang="en-US" sz="2400" dirty="0">
              <a:latin typeface="Times New Roman" panose="02020603050405020304" pitchFamily="18" charset="0"/>
              <a:cs typeface="Times New Roman" panose="02020603050405020304" pitchFamily="18" charset="0"/>
            </a:endParaRPr>
          </a:p>
        </p:txBody>
      </p:sp>
      <p:sp>
        <p:nvSpPr>
          <p:cNvPr id="6" name="Text 2"/>
          <p:cNvSpPr/>
          <p:nvPr/>
        </p:nvSpPr>
        <p:spPr>
          <a:xfrm>
            <a:off x="1882497" y="2720102"/>
            <a:ext cx="11532714" cy="744993"/>
          </a:xfrm>
          <a:prstGeom prst="rect">
            <a:avLst/>
          </a:prstGeom>
          <a:noFill/>
          <a:ln/>
        </p:spPr>
        <p:txBody>
          <a:bodyPr wrap="square" lIns="0" tIns="0" rIns="0" bIns="0" rtlCol="0" anchor="t"/>
          <a:lstStyle/>
          <a:p>
            <a:pPr marL="0" indent="0" algn="just">
              <a:lnSpc>
                <a:spcPts val="2250"/>
              </a:lnSpc>
              <a:buNone/>
            </a:pPr>
            <a:r>
              <a:rPr lang="en-US" sz="2400" dirty="0">
                <a:solidFill>
                  <a:srgbClr val="403C4E"/>
                </a:solidFill>
                <a:latin typeface="Times New Roman" panose="02020603050405020304" pitchFamily="18" charset="0"/>
                <a:ea typeface="Open Sans" pitchFamily="34" charset="-122"/>
                <a:cs typeface="Times New Roman" panose="02020603050405020304" pitchFamily="18" charset="0"/>
              </a:rPr>
              <a:t>Utilize advanced clustering algorithms to pinpoint geographically concentrated zones with elevated criminal activity.</a:t>
            </a:r>
            <a:endParaRPr lang="en-US" sz="2400" dirty="0">
              <a:latin typeface="Times New Roman" panose="02020603050405020304" pitchFamily="18" charset="0"/>
              <a:cs typeface="Times New Roman" panose="02020603050405020304" pitchFamily="18" charset="0"/>
            </a:endParaRPr>
          </a:p>
        </p:txBody>
      </p:sp>
      <p:sp>
        <p:nvSpPr>
          <p:cNvPr id="8" name="Text 3"/>
          <p:cNvSpPr/>
          <p:nvPr/>
        </p:nvSpPr>
        <p:spPr>
          <a:xfrm>
            <a:off x="1882497" y="3663553"/>
            <a:ext cx="4093964" cy="283488"/>
          </a:xfrm>
          <a:prstGeom prst="rect">
            <a:avLst/>
          </a:prstGeom>
          <a:noFill/>
          <a:ln/>
        </p:spPr>
        <p:txBody>
          <a:bodyPr wrap="none" lIns="0" tIns="0" rIns="0" bIns="0" rtlCol="0" anchor="t"/>
          <a:lstStyle/>
          <a:p>
            <a:pPr algn="l">
              <a:lnSpc>
                <a:spcPts val="2200"/>
              </a:lnSpc>
            </a:pPr>
            <a:r>
              <a:rPr lang="en-US" sz="2400" b="1" dirty="0">
                <a:solidFill>
                  <a:srgbClr val="403C4E"/>
                </a:solidFill>
                <a:latin typeface="Times New Roman" panose="02020603050405020304" pitchFamily="18" charset="0"/>
                <a:ea typeface="Merriweather Bold" pitchFamily="34" charset="-122"/>
                <a:cs typeface="Times New Roman" panose="02020603050405020304" pitchFamily="18" charset="0"/>
              </a:rPr>
              <a:t>2.   Analyze Spatial &amp; Temporal Patterns</a:t>
            </a:r>
            <a:endParaRPr lang="en-US" sz="2400" dirty="0">
              <a:latin typeface="Times New Roman" panose="02020603050405020304" pitchFamily="18" charset="0"/>
              <a:cs typeface="Times New Roman" panose="02020603050405020304" pitchFamily="18" charset="0"/>
            </a:endParaRPr>
          </a:p>
        </p:txBody>
      </p:sp>
      <p:sp>
        <p:nvSpPr>
          <p:cNvPr id="9" name="Text 4"/>
          <p:cNvSpPr/>
          <p:nvPr/>
        </p:nvSpPr>
        <p:spPr>
          <a:xfrm>
            <a:off x="1882497" y="4055864"/>
            <a:ext cx="11219892" cy="461505"/>
          </a:xfrm>
          <a:prstGeom prst="rect">
            <a:avLst/>
          </a:prstGeom>
          <a:noFill/>
          <a:ln/>
        </p:spPr>
        <p:txBody>
          <a:bodyPr wrap="square" lIns="0" tIns="0" rIns="0" bIns="0" rtlCol="0" anchor="t"/>
          <a:lstStyle/>
          <a:p>
            <a:pPr marL="0" indent="0" algn="just">
              <a:lnSpc>
                <a:spcPts val="2250"/>
              </a:lnSpc>
              <a:buNone/>
            </a:pPr>
            <a:r>
              <a:rPr lang="en-US" sz="2400" dirty="0">
                <a:solidFill>
                  <a:srgbClr val="403C4E"/>
                </a:solidFill>
                <a:latin typeface="Times New Roman" panose="02020603050405020304" pitchFamily="18" charset="0"/>
                <a:ea typeface="Open Sans" pitchFamily="34" charset="-122"/>
                <a:cs typeface="Times New Roman" panose="02020603050405020304" pitchFamily="18" charset="0"/>
              </a:rPr>
              <a:t>Uncover how and when crimes occur across different locations, revealing critical recurring trends and anomalies.</a:t>
            </a:r>
            <a:endParaRPr lang="en-US" sz="2400" dirty="0">
              <a:latin typeface="Times New Roman" panose="02020603050405020304" pitchFamily="18" charset="0"/>
              <a:cs typeface="Times New Roman" panose="02020603050405020304" pitchFamily="18" charset="0"/>
            </a:endParaRPr>
          </a:p>
        </p:txBody>
      </p:sp>
      <p:sp>
        <p:nvSpPr>
          <p:cNvPr id="11" name="Text 5"/>
          <p:cNvSpPr/>
          <p:nvPr/>
        </p:nvSpPr>
        <p:spPr>
          <a:xfrm>
            <a:off x="1882497" y="4999315"/>
            <a:ext cx="2819043" cy="283488"/>
          </a:xfrm>
          <a:prstGeom prst="rect">
            <a:avLst/>
          </a:prstGeom>
          <a:noFill/>
          <a:ln/>
        </p:spPr>
        <p:txBody>
          <a:bodyPr wrap="none" lIns="0" tIns="0" rIns="0" bIns="0" rtlCol="0" anchor="t"/>
          <a:lstStyle/>
          <a:p>
            <a:pPr algn="l">
              <a:lnSpc>
                <a:spcPts val="2200"/>
              </a:lnSpc>
            </a:pPr>
            <a:r>
              <a:rPr lang="en-US" sz="2400" b="1" dirty="0">
                <a:solidFill>
                  <a:srgbClr val="403C4E"/>
                </a:solidFill>
                <a:latin typeface="Times New Roman" panose="02020603050405020304" pitchFamily="18" charset="0"/>
                <a:ea typeface="Merriweather Bold" pitchFamily="34" charset="-122"/>
                <a:cs typeface="Times New Roman" panose="02020603050405020304" pitchFamily="18" charset="0"/>
              </a:rPr>
              <a:t>3. Visualize Crime Hotspots</a:t>
            </a:r>
            <a:endParaRPr lang="en-US" sz="2400" dirty="0">
              <a:latin typeface="Times New Roman" panose="02020603050405020304" pitchFamily="18" charset="0"/>
              <a:cs typeface="Times New Roman" panose="02020603050405020304" pitchFamily="18" charset="0"/>
            </a:endParaRPr>
          </a:p>
        </p:txBody>
      </p:sp>
      <p:sp>
        <p:nvSpPr>
          <p:cNvPr id="12" name="Text 6"/>
          <p:cNvSpPr/>
          <p:nvPr/>
        </p:nvSpPr>
        <p:spPr>
          <a:xfrm>
            <a:off x="1882497" y="5391626"/>
            <a:ext cx="11219892" cy="373123"/>
          </a:xfrm>
          <a:prstGeom prst="rect">
            <a:avLst/>
          </a:prstGeom>
          <a:noFill/>
          <a:ln/>
        </p:spPr>
        <p:txBody>
          <a:bodyPr wrap="square" lIns="0" tIns="0" rIns="0" bIns="0" rtlCol="0" anchor="t"/>
          <a:lstStyle/>
          <a:p>
            <a:pPr marL="0" indent="0" algn="just">
              <a:lnSpc>
                <a:spcPts val="2250"/>
              </a:lnSpc>
              <a:buNone/>
            </a:pPr>
            <a:r>
              <a:rPr lang="en-US" sz="2400" dirty="0">
                <a:solidFill>
                  <a:srgbClr val="403C4E"/>
                </a:solidFill>
                <a:latin typeface="Times New Roman" panose="02020603050405020304" pitchFamily="18" charset="0"/>
                <a:ea typeface="Open Sans" pitchFamily="34" charset="-122"/>
                <a:cs typeface="Times New Roman" panose="02020603050405020304" pitchFamily="18" charset="0"/>
              </a:rPr>
              <a:t>Develop intuitive and interactive maps that visually represent crime concentrations and their evolution over time.</a:t>
            </a:r>
            <a:endParaRPr lang="en-US" sz="2400" dirty="0">
              <a:latin typeface="Times New Roman" panose="02020603050405020304" pitchFamily="18" charset="0"/>
              <a:cs typeface="Times New Roman" panose="02020603050405020304" pitchFamily="18" charset="0"/>
            </a:endParaRPr>
          </a:p>
        </p:txBody>
      </p:sp>
      <p:sp>
        <p:nvSpPr>
          <p:cNvPr id="14" name="Text 7"/>
          <p:cNvSpPr/>
          <p:nvPr/>
        </p:nvSpPr>
        <p:spPr>
          <a:xfrm>
            <a:off x="1882497" y="6335078"/>
            <a:ext cx="2705933" cy="283488"/>
          </a:xfrm>
          <a:prstGeom prst="rect">
            <a:avLst/>
          </a:prstGeom>
          <a:noFill/>
          <a:ln/>
        </p:spPr>
        <p:txBody>
          <a:bodyPr wrap="none" lIns="0" tIns="0" rIns="0" bIns="0" rtlCol="0" anchor="t"/>
          <a:lstStyle/>
          <a:p>
            <a:pPr algn="l">
              <a:lnSpc>
                <a:spcPts val="2200"/>
              </a:lnSpc>
            </a:pPr>
            <a:r>
              <a:rPr lang="en-US" sz="2400" b="1" dirty="0">
                <a:solidFill>
                  <a:srgbClr val="403C4E"/>
                </a:solidFill>
                <a:latin typeface="Times New Roman" panose="02020603050405020304" pitchFamily="18" charset="0"/>
                <a:ea typeface="Merriweather Bold" pitchFamily="34" charset="-122"/>
                <a:cs typeface="Times New Roman" panose="02020603050405020304" pitchFamily="18" charset="0"/>
              </a:rPr>
              <a:t>4. Assist Law Enforcement</a:t>
            </a:r>
            <a:endParaRPr lang="en-US" sz="2400" dirty="0">
              <a:latin typeface="Times New Roman" panose="02020603050405020304" pitchFamily="18" charset="0"/>
              <a:cs typeface="Times New Roman" panose="02020603050405020304" pitchFamily="18" charset="0"/>
            </a:endParaRPr>
          </a:p>
        </p:txBody>
      </p:sp>
      <p:sp>
        <p:nvSpPr>
          <p:cNvPr id="15" name="Text 8"/>
          <p:cNvSpPr/>
          <p:nvPr/>
        </p:nvSpPr>
        <p:spPr>
          <a:xfrm>
            <a:off x="1882497" y="6727388"/>
            <a:ext cx="11304114" cy="744993"/>
          </a:xfrm>
          <a:prstGeom prst="rect">
            <a:avLst/>
          </a:prstGeom>
          <a:noFill/>
          <a:ln/>
        </p:spPr>
        <p:txBody>
          <a:bodyPr wrap="square" lIns="0" tIns="0" rIns="0" bIns="0" rtlCol="0" anchor="t"/>
          <a:lstStyle/>
          <a:p>
            <a:pPr marL="0" indent="0" algn="just">
              <a:lnSpc>
                <a:spcPts val="2250"/>
              </a:lnSpc>
              <a:buNone/>
            </a:pPr>
            <a:r>
              <a:rPr lang="en-US" sz="2400" dirty="0">
                <a:solidFill>
                  <a:srgbClr val="403C4E"/>
                </a:solidFill>
                <a:latin typeface="Times New Roman" panose="02020603050405020304" pitchFamily="18" charset="0"/>
                <a:ea typeface="Open Sans" pitchFamily="34" charset="-122"/>
                <a:cs typeface="Times New Roman" panose="02020603050405020304" pitchFamily="18" charset="0"/>
              </a:rPr>
              <a:t>Provide data-driven recommendations and tools that aid police agencies in resource allocation and strategic decision-making.</a:t>
            </a:r>
            <a:endParaRPr lang="en-US" sz="2400" dirty="0">
              <a:latin typeface="Times New Roman" panose="02020603050405020304" pitchFamily="18" charset="0"/>
              <a:cs typeface="Times New Roman" panose="02020603050405020304" pitchFamily="18" charset="0"/>
            </a:endParaRPr>
          </a:p>
        </p:txBody>
      </p:sp>
      <p:sp>
        <p:nvSpPr>
          <p:cNvPr id="16" name="Rectangle 15">
            <a:extLst>
              <a:ext uri="{FF2B5EF4-FFF2-40B4-BE49-F238E27FC236}">
                <a16:creationId xmlns:a16="http://schemas.microsoft.com/office/drawing/2014/main" id="{9947A973-6C32-4AC6-413A-92B15F8C0C13}"/>
              </a:ext>
            </a:extLst>
          </p:cNvPr>
          <p:cNvSpPr/>
          <p:nvPr/>
        </p:nvSpPr>
        <p:spPr>
          <a:xfrm>
            <a:off x="12524874" y="7760368"/>
            <a:ext cx="2105526" cy="41905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654606"/>
            <a:ext cx="12650510" cy="673418"/>
          </a:xfrm>
          <a:prstGeom prst="rect">
            <a:avLst/>
          </a:prstGeom>
          <a:noFill/>
          <a:ln/>
        </p:spPr>
        <p:txBody>
          <a:bodyPr wrap="none" lIns="0" tIns="0" rIns="0" bIns="0" rtlCol="0" anchor="t"/>
          <a:lstStyle/>
          <a:p>
            <a:pPr marL="0" indent="0" algn="ctr">
              <a:lnSpc>
                <a:spcPts val="5300"/>
              </a:lnSpc>
              <a:buNone/>
            </a:pPr>
            <a:r>
              <a:rPr lang="en-US" sz="3200" b="1" dirty="0">
                <a:solidFill>
                  <a:srgbClr val="403C4E"/>
                </a:solidFill>
                <a:latin typeface="Times New Roman" panose="02020603050405020304" pitchFamily="18" charset="0"/>
                <a:ea typeface="Merriweather Bold" pitchFamily="34" charset="-122"/>
                <a:cs typeface="Times New Roman" panose="02020603050405020304" pitchFamily="18" charset="0"/>
              </a:rPr>
              <a:t>Robust System Architecture for Crime Analytics</a:t>
            </a:r>
            <a:endParaRPr lang="en-US" sz="3200" dirty="0">
              <a:latin typeface="Times New Roman" panose="02020603050405020304" pitchFamily="18" charset="0"/>
              <a:cs typeface="Times New Roman" panose="02020603050405020304" pitchFamily="18" charset="0"/>
            </a:endParaRPr>
          </a:p>
        </p:txBody>
      </p:sp>
      <p:sp>
        <p:nvSpPr>
          <p:cNvPr id="3" name="Text 1"/>
          <p:cNvSpPr/>
          <p:nvPr/>
        </p:nvSpPr>
        <p:spPr>
          <a:xfrm>
            <a:off x="793790" y="1758910"/>
            <a:ext cx="215384" cy="269319"/>
          </a:xfrm>
          <a:prstGeom prst="rect">
            <a:avLst/>
          </a:prstGeom>
          <a:noFill/>
          <a:ln/>
        </p:spPr>
        <p:txBody>
          <a:bodyPr wrap="none" lIns="0" tIns="0" rIns="0" bIns="0" rtlCol="0" anchor="t"/>
          <a:lstStyle/>
          <a:p>
            <a:pPr marL="0" indent="0" algn="l">
              <a:lnSpc>
                <a:spcPts val="2700"/>
              </a:lnSpc>
              <a:buNone/>
            </a:pPr>
            <a:r>
              <a:rPr lang="en-US" sz="2400" dirty="0">
                <a:solidFill>
                  <a:srgbClr val="403C4E"/>
                </a:solidFill>
                <a:latin typeface="Times New Roman" panose="02020603050405020304" pitchFamily="18" charset="0"/>
                <a:ea typeface="Merriweather Light" pitchFamily="34" charset="-122"/>
                <a:cs typeface="Times New Roman" panose="02020603050405020304" pitchFamily="18" charset="0"/>
              </a:rPr>
              <a:t>01</a:t>
            </a:r>
            <a:endParaRPr lang="en-US" sz="2400" dirty="0">
              <a:latin typeface="Times New Roman" panose="02020603050405020304" pitchFamily="18" charset="0"/>
              <a:cs typeface="Times New Roman" panose="02020603050405020304" pitchFamily="18" charset="0"/>
            </a:endParaRPr>
          </a:p>
        </p:txBody>
      </p:sp>
      <p:sp>
        <p:nvSpPr>
          <p:cNvPr id="4" name="Shape 2"/>
          <p:cNvSpPr/>
          <p:nvPr/>
        </p:nvSpPr>
        <p:spPr>
          <a:xfrm>
            <a:off x="793790" y="2094547"/>
            <a:ext cx="4203978" cy="30480"/>
          </a:xfrm>
          <a:prstGeom prst="rect">
            <a:avLst/>
          </a:prstGeom>
          <a:solidFill>
            <a:srgbClr val="FFAD94"/>
          </a:solidFill>
          <a:ln/>
        </p:spPr>
      </p:sp>
      <p:sp>
        <p:nvSpPr>
          <p:cNvPr id="5" name="Text 3"/>
          <p:cNvSpPr/>
          <p:nvPr/>
        </p:nvSpPr>
        <p:spPr>
          <a:xfrm>
            <a:off x="793790" y="2263140"/>
            <a:ext cx="3151465" cy="336590"/>
          </a:xfrm>
          <a:prstGeom prst="rect">
            <a:avLst/>
          </a:prstGeom>
          <a:noFill/>
          <a:ln/>
        </p:spPr>
        <p:txBody>
          <a:bodyPr wrap="none" lIns="0" tIns="0" rIns="0" bIns="0" rtlCol="0" anchor="t"/>
          <a:lstStyle/>
          <a:p>
            <a:pPr marL="0" indent="0" algn="l">
              <a:lnSpc>
                <a:spcPts val="2650"/>
              </a:lnSpc>
              <a:buNone/>
            </a:pPr>
            <a:r>
              <a:rPr lang="en-US" sz="2400" b="1" dirty="0">
                <a:solidFill>
                  <a:srgbClr val="403C4E"/>
                </a:solidFill>
                <a:latin typeface="Times New Roman" panose="02020603050405020304" pitchFamily="18" charset="0"/>
                <a:ea typeface="Merriweather Bold" pitchFamily="34" charset="-122"/>
                <a:cs typeface="Times New Roman" panose="02020603050405020304" pitchFamily="18" charset="0"/>
              </a:rPr>
              <a:t>1. Crime Data Collection</a:t>
            </a:r>
            <a:endParaRPr lang="en-US" sz="2400" dirty="0">
              <a:latin typeface="Times New Roman" panose="02020603050405020304" pitchFamily="18" charset="0"/>
              <a:cs typeface="Times New Roman" panose="02020603050405020304" pitchFamily="18" charset="0"/>
            </a:endParaRPr>
          </a:p>
        </p:txBody>
      </p:sp>
      <p:sp>
        <p:nvSpPr>
          <p:cNvPr id="6" name="Text 4"/>
          <p:cNvSpPr/>
          <p:nvPr/>
        </p:nvSpPr>
        <p:spPr>
          <a:xfrm>
            <a:off x="793790" y="2728913"/>
            <a:ext cx="4203978" cy="1034415"/>
          </a:xfrm>
          <a:prstGeom prst="rect">
            <a:avLst/>
          </a:prstGeom>
          <a:noFill/>
          <a:ln/>
        </p:spPr>
        <p:txBody>
          <a:bodyPr wrap="square" lIns="0" tIns="0" rIns="0" bIns="0" rtlCol="0" anchor="t"/>
          <a:lstStyle/>
          <a:p>
            <a:pPr marL="0" indent="0" algn="l">
              <a:lnSpc>
                <a:spcPts val="2700"/>
              </a:lnSpc>
              <a:buNone/>
            </a:pPr>
            <a:r>
              <a:rPr lang="en-US" sz="2400" dirty="0">
                <a:solidFill>
                  <a:srgbClr val="403C4E"/>
                </a:solidFill>
                <a:latin typeface="Times New Roman" panose="02020603050405020304" pitchFamily="18" charset="0"/>
                <a:ea typeface="Open Sans" pitchFamily="34" charset="-122"/>
                <a:cs typeface="Times New Roman" panose="02020603050405020304" pitchFamily="18" charset="0"/>
              </a:rPr>
              <a:t>Gathering raw crime incident data from official sources, ensuring comprehensive coverage and initial data integrity.</a:t>
            </a:r>
            <a:endParaRPr lang="en-US" sz="2400" dirty="0">
              <a:latin typeface="Times New Roman" panose="02020603050405020304" pitchFamily="18" charset="0"/>
              <a:cs typeface="Times New Roman" panose="02020603050405020304" pitchFamily="18" charset="0"/>
            </a:endParaRPr>
          </a:p>
        </p:txBody>
      </p:sp>
      <p:sp>
        <p:nvSpPr>
          <p:cNvPr id="7" name="Text 5"/>
          <p:cNvSpPr/>
          <p:nvPr/>
        </p:nvSpPr>
        <p:spPr>
          <a:xfrm>
            <a:off x="5213152" y="1758910"/>
            <a:ext cx="215384" cy="269319"/>
          </a:xfrm>
          <a:prstGeom prst="rect">
            <a:avLst/>
          </a:prstGeom>
          <a:noFill/>
          <a:ln/>
        </p:spPr>
        <p:txBody>
          <a:bodyPr wrap="none" lIns="0" tIns="0" rIns="0" bIns="0" rtlCol="0" anchor="t"/>
          <a:lstStyle/>
          <a:p>
            <a:pPr marL="0" indent="0" algn="l">
              <a:lnSpc>
                <a:spcPts val="2700"/>
              </a:lnSpc>
              <a:buNone/>
            </a:pPr>
            <a:r>
              <a:rPr lang="en-US" sz="2400" dirty="0">
                <a:solidFill>
                  <a:srgbClr val="403C4E"/>
                </a:solidFill>
                <a:latin typeface="Times New Roman" panose="02020603050405020304" pitchFamily="18" charset="0"/>
                <a:ea typeface="Merriweather Light" pitchFamily="34" charset="-122"/>
                <a:cs typeface="Times New Roman" panose="02020603050405020304" pitchFamily="18" charset="0"/>
              </a:rPr>
              <a:t>02</a:t>
            </a:r>
            <a:endParaRPr lang="en-US" sz="2400" dirty="0">
              <a:latin typeface="Times New Roman" panose="02020603050405020304" pitchFamily="18" charset="0"/>
              <a:cs typeface="Times New Roman" panose="02020603050405020304" pitchFamily="18" charset="0"/>
            </a:endParaRPr>
          </a:p>
        </p:txBody>
      </p:sp>
      <p:sp>
        <p:nvSpPr>
          <p:cNvPr id="8" name="Shape 6"/>
          <p:cNvSpPr/>
          <p:nvPr/>
        </p:nvSpPr>
        <p:spPr>
          <a:xfrm>
            <a:off x="5213152" y="2094547"/>
            <a:ext cx="4203978" cy="30480"/>
          </a:xfrm>
          <a:prstGeom prst="rect">
            <a:avLst/>
          </a:prstGeom>
          <a:solidFill>
            <a:srgbClr val="FFAD94"/>
          </a:solidFill>
          <a:ln/>
        </p:spPr>
      </p:sp>
      <p:sp>
        <p:nvSpPr>
          <p:cNvPr id="9" name="Text 7"/>
          <p:cNvSpPr/>
          <p:nvPr/>
        </p:nvSpPr>
        <p:spPr>
          <a:xfrm>
            <a:off x="5213152" y="2263140"/>
            <a:ext cx="4203978" cy="673179"/>
          </a:xfrm>
          <a:prstGeom prst="rect">
            <a:avLst/>
          </a:prstGeom>
          <a:noFill/>
          <a:ln/>
        </p:spPr>
        <p:txBody>
          <a:bodyPr wrap="square" lIns="0" tIns="0" rIns="0" bIns="0" rtlCol="0" anchor="t"/>
          <a:lstStyle/>
          <a:p>
            <a:pPr marL="0" indent="0" algn="l">
              <a:lnSpc>
                <a:spcPts val="2650"/>
              </a:lnSpc>
              <a:buNone/>
            </a:pPr>
            <a:r>
              <a:rPr lang="en-US" sz="2400" b="1" dirty="0">
                <a:solidFill>
                  <a:srgbClr val="403C4E"/>
                </a:solidFill>
                <a:latin typeface="Times New Roman" panose="02020603050405020304" pitchFamily="18" charset="0"/>
                <a:ea typeface="Merriweather Bold" pitchFamily="34" charset="-122"/>
                <a:cs typeface="Times New Roman" panose="02020603050405020304" pitchFamily="18" charset="0"/>
              </a:rPr>
              <a:t>2. Data Preprocessing &amp; Cleaning</a:t>
            </a:r>
            <a:endParaRPr lang="en-US" sz="2400" dirty="0">
              <a:latin typeface="Times New Roman" panose="02020603050405020304" pitchFamily="18" charset="0"/>
              <a:cs typeface="Times New Roman" panose="02020603050405020304" pitchFamily="18" charset="0"/>
            </a:endParaRPr>
          </a:p>
        </p:txBody>
      </p:sp>
      <p:sp>
        <p:nvSpPr>
          <p:cNvPr id="10" name="Text 8"/>
          <p:cNvSpPr/>
          <p:nvPr/>
        </p:nvSpPr>
        <p:spPr>
          <a:xfrm>
            <a:off x="5213152" y="3065502"/>
            <a:ext cx="4203978" cy="1379220"/>
          </a:xfrm>
          <a:prstGeom prst="rect">
            <a:avLst/>
          </a:prstGeom>
          <a:noFill/>
          <a:ln/>
        </p:spPr>
        <p:txBody>
          <a:bodyPr wrap="square" lIns="0" tIns="0" rIns="0" bIns="0" rtlCol="0" anchor="t"/>
          <a:lstStyle/>
          <a:p>
            <a:pPr marL="0" indent="0" algn="l">
              <a:lnSpc>
                <a:spcPts val="2700"/>
              </a:lnSpc>
              <a:buNone/>
            </a:pPr>
            <a:r>
              <a:rPr lang="en-US" sz="2400" dirty="0">
                <a:solidFill>
                  <a:srgbClr val="403C4E"/>
                </a:solidFill>
                <a:latin typeface="Times New Roman" panose="02020603050405020304" pitchFamily="18" charset="0"/>
                <a:ea typeface="Open Sans" pitchFamily="34" charset="-122"/>
                <a:cs typeface="Times New Roman" panose="02020603050405020304" pitchFamily="18" charset="0"/>
              </a:rPr>
              <a:t>Transforming raw data into a usable format, addressing missing values, inconsistencies, and errors to enhance data quality.</a:t>
            </a:r>
            <a:endParaRPr lang="en-US" sz="2400" dirty="0">
              <a:latin typeface="Times New Roman" panose="02020603050405020304" pitchFamily="18" charset="0"/>
              <a:cs typeface="Times New Roman" panose="02020603050405020304" pitchFamily="18" charset="0"/>
            </a:endParaRPr>
          </a:p>
        </p:txBody>
      </p:sp>
      <p:sp>
        <p:nvSpPr>
          <p:cNvPr id="11" name="Text 9"/>
          <p:cNvSpPr/>
          <p:nvPr/>
        </p:nvSpPr>
        <p:spPr>
          <a:xfrm>
            <a:off x="9632513" y="1758910"/>
            <a:ext cx="215384" cy="269319"/>
          </a:xfrm>
          <a:prstGeom prst="rect">
            <a:avLst/>
          </a:prstGeom>
          <a:noFill/>
          <a:ln/>
        </p:spPr>
        <p:txBody>
          <a:bodyPr wrap="none" lIns="0" tIns="0" rIns="0" bIns="0" rtlCol="0" anchor="t"/>
          <a:lstStyle/>
          <a:p>
            <a:pPr marL="0" indent="0" algn="l">
              <a:lnSpc>
                <a:spcPts val="2700"/>
              </a:lnSpc>
              <a:buNone/>
            </a:pPr>
            <a:r>
              <a:rPr lang="en-US" sz="2400" dirty="0">
                <a:solidFill>
                  <a:srgbClr val="403C4E"/>
                </a:solidFill>
                <a:latin typeface="Times New Roman" panose="02020603050405020304" pitchFamily="18" charset="0"/>
                <a:ea typeface="Merriweather Light" pitchFamily="34" charset="-122"/>
                <a:cs typeface="Times New Roman" panose="02020603050405020304" pitchFamily="18" charset="0"/>
              </a:rPr>
              <a:t>03</a:t>
            </a:r>
            <a:endParaRPr lang="en-US" sz="2400" dirty="0">
              <a:latin typeface="Times New Roman" panose="02020603050405020304" pitchFamily="18" charset="0"/>
              <a:cs typeface="Times New Roman" panose="02020603050405020304" pitchFamily="18" charset="0"/>
            </a:endParaRPr>
          </a:p>
        </p:txBody>
      </p:sp>
      <p:sp>
        <p:nvSpPr>
          <p:cNvPr id="12" name="Shape 10"/>
          <p:cNvSpPr/>
          <p:nvPr/>
        </p:nvSpPr>
        <p:spPr>
          <a:xfrm>
            <a:off x="9632513" y="2094547"/>
            <a:ext cx="4203978" cy="30480"/>
          </a:xfrm>
          <a:prstGeom prst="rect">
            <a:avLst/>
          </a:prstGeom>
          <a:solidFill>
            <a:srgbClr val="FFAD94"/>
          </a:solidFill>
          <a:ln/>
        </p:spPr>
      </p:sp>
      <p:sp>
        <p:nvSpPr>
          <p:cNvPr id="13" name="Text 11"/>
          <p:cNvSpPr/>
          <p:nvPr/>
        </p:nvSpPr>
        <p:spPr>
          <a:xfrm>
            <a:off x="9632513" y="2263140"/>
            <a:ext cx="4203978" cy="673179"/>
          </a:xfrm>
          <a:prstGeom prst="rect">
            <a:avLst/>
          </a:prstGeom>
          <a:noFill/>
          <a:ln/>
        </p:spPr>
        <p:txBody>
          <a:bodyPr wrap="square" lIns="0" tIns="0" rIns="0" bIns="0" rtlCol="0" anchor="t"/>
          <a:lstStyle/>
          <a:p>
            <a:pPr marL="0" indent="0" algn="l">
              <a:lnSpc>
                <a:spcPts val="2650"/>
              </a:lnSpc>
              <a:buNone/>
            </a:pPr>
            <a:r>
              <a:rPr lang="en-US" sz="2400" b="1" dirty="0">
                <a:solidFill>
                  <a:srgbClr val="403C4E"/>
                </a:solidFill>
                <a:latin typeface="Times New Roman" panose="02020603050405020304" pitchFamily="18" charset="0"/>
                <a:ea typeface="Merriweather Bold" pitchFamily="34" charset="-122"/>
                <a:cs typeface="Times New Roman" panose="02020603050405020304" pitchFamily="18" charset="0"/>
              </a:rPr>
              <a:t>3. Feature Extraction &amp; Selection</a:t>
            </a:r>
            <a:endParaRPr lang="en-US" sz="2400" dirty="0">
              <a:latin typeface="Times New Roman" panose="02020603050405020304" pitchFamily="18" charset="0"/>
              <a:cs typeface="Times New Roman" panose="02020603050405020304" pitchFamily="18" charset="0"/>
            </a:endParaRPr>
          </a:p>
        </p:txBody>
      </p:sp>
      <p:sp>
        <p:nvSpPr>
          <p:cNvPr id="14" name="Text 12"/>
          <p:cNvSpPr/>
          <p:nvPr/>
        </p:nvSpPr>
        <p:spPr>
          <a:xfrm>
            <a:off x="9632513" y="3065502"/>
            <a:ext cx="4203978" cy="1379220"/>
          </a:xfrm>
          <a:prstGeom prst="rect">
            <a:avLst/>
          </a:prstGeom>
          <a:noFill/>
          <a:ln/>
        </p:spPr>
        <p:txBody>
          <a:bodyPr wrap="square" lIns="0" tIns="0" rIns="0" bIns="0" rtlCol="0" anchor="t"/>
          <a:lstStyle/>
          <a:p>
            <a:pPr marL="0" indent="0" algn="l">
              <a:lnSpc>
                <a:spcPts val="2700"/>
              </a:lnSpc>
              <a:buNone/>
            </a:pPr>
            <a:r>
              <a:rPr lang="en-US" sz="2400" dirty="0">
                <a:solidFill>
                  <a:srgbClr val="403C4E"/>
                </a:solidFill>
                <a:latin typeface="Times New Roman" panose="02020603050405020304" pitchFamily="18" charset="0"/>
                <a:ea typeface="Open Sans" pitchFamily="34" charset="-122"/>
                <a:cs typeface="Times New Roman" panose="02020603050405020304" pitchFamily="18" charset="0"/>
              </a:rPr>
              <a:t>Identifying and engineering relevant features (e.g., location, time) that significantly influence crime patterns for model input.</a:t>
            </a:r>
            <a:endParaRPr lang="en-US" sz="2400" dirty="0">
              <a:latin typeface="Times New Roman" panose="02020603050405020304" pitchFamily="18" charset="0"/>
              <a:cs typeface="Times New Roman" panose="02020603050405020304" pitchFamily="18" charset="0"/>
            </a:endParaRPr>
          </a:p>
        </p:txBody>
      </p:sp>
      <p:sp>
        <p:nvSpPr>
          <p:cNvPr id="15" name="Text 13"/>
          <p:cNvSpPr/>
          <p:nvPr/>
        </p:nvSpPr>
        <p:spPr>
          <a:xfrm>
            <a:off x="793790" y="4821674"/>
            <a:ext cx="215384" cy="269319"/>
          </a:xfrm>
          <a:prstGeom prst="rect">
            <a:avLst/>
          </a:prstGeom>
          <a:noFill/>
          <a:ln/>
        </p:spPr>
        <p:txBody>
          <a:bodyPr wrap="none" lIns="0" tIns="0" rIns="0" bIns="0" rtlCol="0" anchor="t"/>
          <a:lstStyle/>
          <a:p>
            <a:pPr marL="0" indent="0" algn="l">
              <a:lnSpc>
                <a:spcPts val="2700"/>
              </a:lnSpc>
              <a:buNone/>
            </a:pPr>
            <a:r>
              <a:rPr lang="en-US" sz="2400" dirty="0">
                <a:solidFill>
                  <a:srgbClr val="403C4E"/>
                </a:solidFill>
                <a:latin typeface="Times New Roman" panose="02020603050405020304" pitchFamily="18" charset="0"/>
                <a:ea typeface="Merriweather Light" pitchFamily="34" charset="-122"/>
                <a:cs typeface="Times New Roman" panose="02020603050405020304" pitchFamily="18" charset="0"/>
              </a:rPr>
              <a:t>04</a:t>
            </a:r>
            <a:endParaRPr lang="en-US" sz="2400" dirty="0">
              <a:latin typeface="Times New Roman" panose="02020603050405020304" pitchFamily="18" charset="0"/>
              <a:cs typeface="Times New Roman" panose="02020603050405020304" pitchFamily="18" charset="0"/>
            </a:endParaRPr>
          </a:p>
        </p:txBody>
      </p:sp>
      <p:sp>
        <p:nvSpPr>
          <p:cNvPr id="16" name="Shape 14"/>
          <p:cNvSpPr/>
          <p:nvPr/>
        </p:nvSpPr>
        <p:spPr>
          <a:xfrm>
            <a:off x="793790" y="5157311"/>
            <a:ext cx="6413659" cy="30480"/>
          </a:xfrm>
          <a:prstGeom prst="rect">
            <a:avLst/>
          </a:prstGeom>
          <a:solidFill>
            <a:srgbClr val="FFAD94"/>
          </a:solidFill>
          <a:ln/>
        </p:spPr>
      </p:sp>
      <p:sp>
        <p:nvSpPr>
          <p:cNvPr id="17" name="Text 15"/>
          <p:cNvSpPr/>
          <p:nvPr/>
        </p:nvSpPr>
        <p:spPr>
          <a:xfrm>
            <a:off x="793790" y="5325904"/>
            <a:ext cx="4729163" cy="336590"/>
          </a:xfrm>
          <a:prstGeom prst="rect">
            <a:avLst/>
          </a:prstGeom>
          <a:noFill/>
          <a:ln/>
        </p:spPr>
        <p:txBody>
          <a:bodyPr wrap="none" lIns="0" tIns="0" rIns="0" bIns="0" rtlCol="0" anchor="t"/>
          <a:lstStyle/>
          <a:p>
            <a:pPr marL="0" indent="0" algn="l">
              <a:lnSpc>
                <a:spcPts val="2650"/>
              </a:lnSpc>
              <a:buNone/>
            </a:pPr>
            <a:r>
              <a:rPr lang="en-US" sz="2400" b="1" dirty="0">
                <a:solidFill>
                  <a:srgbClr val="403C4E"/>
                </a:solidFill>
                <a:latin typeface="Times New Roman" panose="02020603050405020304" pitchFamily="18" charset="0"/>
                <a:ea typeface="Merriweather Bold" pitchFamily="34" charset="-122"/>
                <a:cs typeface="Times New Roman" panose="02020603050405020304" pitchFamily="18" charset="0"/>
              </a:rPr>
              <a:t>4. Clustering Algorithm Application</a:t>
            </a:r>
            <a:endParaRPr lang="en-US" sz="2400" dirty="0">
              <a:latin typeface="Times New Roman" panose="02020603050405020304" pitchFamily="18" charset="0"/>
              <a:cs typeface="Times New Roman" panose="02020603050405020304" pitchFamily="18" charset="0"/>
            </a:endParaRPr>
          </a:p>
        </p:txBody>
      </p:sp>
      <p:sp>
        <p:nvSpPr>
          <p:cNvPr id="18" name="Text 16"/>
          <p:cNvSpPr/>
          <p:nvPr/>
        </p:nvSpPr>
        <p:spPr>
          <a:xfrm>
            <a:off x="793790" y="5791676"/>
            <a:ext cx="6413659" cy="689610"/>
          </a:xfrm>
          <a:prstGeom prst="rect">
            <a:avLst/>
          </a:prstGeom>
          <a:noFill/>
          <a:ln/>
        </p:spPr>
        <p:txBody>
          <a:bodyPr wrap="square" lIns="0" tIns="0" rIns="0" bIns="0" rtlCol="0" anchor="t"/>
          <a:lstStyle/>
          <a:p>
            <a:pPr marL="0" indent="0" algn="l">
              <a:lnSpc>
                <a:spcPts val="2700"/>
              </a:lnSpc>
              <a:buNone/>
            </a:pPr>
            <a:r>
              <a:rPr lang="en-US" sz="2400" dirty="0">
                <a:solidFill>
                  <a:srgbClr val="403C4E"/>
                </a:solidFill>
                <a:latin typeface="Times New Roman" panose="02020603050405020304" pitchFamily="18" charset="0"/>
                <a:ea typeface="Open Sans" pitchFamily="34" charset="-122"/>
                <a:cs typeface="Times New Roman" panose="02020603050405020304" pitchFamily="18" charset="0"/>
              </a:rPr>
              <a:t>Applying chosen machine learning algorithms to group similar crime incidents and identify distinct patterns and hotspots.</a:t>
            </a:r>
            <a:endParaRPr lang="en-US" sz="2400" dirty="0">
              <a:latin typeface="Times New Roman" panose="02020603050405020304" pitchFamily="18" charset="0"/>
              <a:cs typeface="Times New Roman" panose="02020603050405020304" pitchFamily="18" charset="0"/>
            </a:endParaRPr>
          </a:p>
        </p:txBody>
      </p:sp>
      <p:sp>
        <p:nvSpPr>
          <p:cNvPr id="19" name="Text 17"/>
          <p:cNvSpPr/>
          <p:nvPr/>
        </p:nvSpPr>
        <p:spPr>
          <a:xfrm>
            <a:off x="7422833" y="4821674"/>
            <a:ext cx="215384" cy="269319"/>
          </a:xfrm>
          <a:prstGeom prst="rect">
            <a:avLst/>
          </a:prstGeom>
          <a:noFill/>
          <a:ln/>
        </p:spPr>
        <p:txBody>
          <a:bodyPr wrap="none" lIns="0" tIns="0" rIns="0" bIns="0" rtlCol="0" anchor="t"/>
          <a:lstStyle/>
          <a:p>
            <a:pPr marL="0" indent="0" algn="l">
              <a:lnSpc>
                <a:spcPts val="2700"/>
              </a:lnSpc>
              <a:buNone/>
            </a:pPr>
            <a:r>
              <a:rPr lang="en-US" sz="2400" dirty="0">
                <a:solidFill>
                  <a:srgbClr val="403C4E"/>
                </a:solidFill>
                <a:latin typeface="Times New Roman" panose="02020603050405020304" pitchFamily="18" charset="0"/>
                <a:ea typeface="Merriweather Light" pitchFamily="34" charset="-122"/>
                <a:cs typeface="Times New Roman" panose="02020603050405020304" pitchFamily="18" charset="0"/>
              </a:rPr>
              <a:t>05</a:t>
            </a:r>
            <a:endParaRPr lang="en-US" sz="2400" dirty="0">
              <a:latin typeface="Times New Roman" panose="02020603050405020304" pitchFamily="18" charset="0"/>
              <a:cs typeface="Times New Roman" panose="02020603050405020304" pitchFamily="18" charset="0"/>
            </a:endParaRPr>
          </a:p>
        </p:txBody>
      </p:sp>
      <p:sp>
        <p:nvSpPr>
          <p:cNvPr id="20" name="Shape 18"/>
          <p:cNvSpPr/>
          <p:nvPr/>
        </p:nvSpPr>
        <p:spPr>
          <a:xfrm>
            <a:off x="7422833" y="5157311"/>
            <a:ext cx="6413659" cy="30480"/>
          </a:xfrm>
          <a:prstGeom prst="rect">
            <a:avLst/>
          </a:prstGeom>
          <a:solidFill>
            <a:srgbClr val="FFAD94"/>
          </a:solidFill>
          <a:ln/>
        </p:spPr>
      </p:sp>
      <p:sp>
        <p:nvSpPr>
          <p:cNvPr id="21" name="Text 19"/>
          <p:cNvSpPr/>
          <p:nvPr/>
        </p:nvSpPr>
        <p:spPr>
          <a:xfrm>
            <a:off x="7422833" y="5325904"/>
            <a:ext cx="3512463" cy="336590"/>
          </a:xfrm>
          <a:prstGeom prst="rect">
            <a:avLst/>
          </a:prstGeom>
          <a:noFill/>
          <a:ln/>
        </p:spPr>
        <p:txBody>
          <a:bodyPr wrap="none" lIns="0" tIns="0" rIns="0" bIns="0" rtlCol="0" anchor="t"/>
          <a:lstStyle/>
          <a:p>
            <a:pPr marL="0" indent="0" algn="l">
              <a:lnSpc>
                <a:spcPts val="2650"/>
              </a:lnSpc>
              <a:buNone/>
            </a:pPr>
            <a:r>
              <a:rPr lang="en-US" sz="2400" b="1" dirty="0">
                <a:solidFill>
                  <a:srgbClr val="403C4E"/>
                </a:solidFill>
                <a:latin typeface="Times New Roman" panose="02020603050405020304" pitchFamily="18" charset="0"/>
                <a:ea typeface="Merriweather Bold" pitchFamily="34" charset="-122"/>
                <a:cs typeface="Times New Roman" panose="02020603050405020304" pitchFamily="18" charset="0"/>
              </a:rPr>
              <a:t>5. Visualization &amp; Analysis</a:t>
            </a:r>
            <a:endParaRPr lang="en-US" sz="2400" dirty="0">
              <a:latin typeface="Times New Roman" panose="02020603050405020304" pitchFamily="18" charset="0"/>
              <a:cs typeface="Times New Roman" panose="02020603050405020304" pitchFamily="18" charset="0"/>
            </a:endParaRPr>
          </a:p>
        </p:txBody>
      </p:sp>
      <p:sp>
        <p:nvSpPr>
          <p:cNvPr id="22" name="Text 20"/>
          <p:cNvSpPr/>
          <p:nvPr/>
        </p:nvSpPr>
        <p:spPr>
          <a:xfrm>
            <a:off x="7422833" y="5791676"/>
            <a:ext cx="6413659" cy="689610"/>
          </a:xfrm>
          <a:prstGeom prst="rect">
            <a:avLst/>
          </a:prstGeom>
          <a:noFill/>
          <a:ln/>
        </p:spPr>
        <p:txBody>
          <a:bodyPr wrap="square" lIns="0" tIns="0" rIns="0" bIns="0" rtlCol="0" anchor="t"/>
          <a:lstStyle/>
          <a:p>
            <a:pPr marL="0" indent="0" algn="l">
              <a:lnSpc>
                <a:spcPts val="2700"/>
              </a:lnSpc>
              <a:buNone/>
            </a:pPr>
            <a:r>
              <a:rPr lang="en-US" sz="2400" dirty="0">
                <a:solidFill>
                  <a:srgbClr val="403C4E"/>
                </a:solidFill>
                <a:latin typeface="Times New Roman" panose="02020603050405020304" pitchFamily="18" charset="0"/>
                <a:ea typeface="Open Sans" pitchFamily="34" charset="-122"/>
                <a:cs typeface="Times New Roman" panose="02020603050405020304" pitchFamily="18" charset="0"/>
              </a:rPr>
              <a:t>Presenting the results through interactive maps and graphs, enabling clear interpretation and actionable insights.</a:t>
            </a:r>
            <a:endParaRPr lang="en-US" sz="2400" dirty="0">
              <a:latin typeface="Times New Roman" panose="02020603050405020304" pitchFamily="18" charset="0"/>
              <a:cs typeface="Times New Roman" panose="02020603050405020304" pitchFamily="18" charset="0"/>
            </a:endParaRPr>
          </a:p>
        </p:txBody>
      </p:sp>
      <p:sp>
        <p:nvSpPr>
          <p:cNvPr id="23" name="Text 21"/>
          <p:cNvSpPr/>
          <p:nvPr/>
        </p:nvSpPr>
        <p:spPr>
          <a:xfrm>
            <a:off x="793790" y="6885265"/>
            <a:ext cx="13042821" cy="689610"/>
          </a:xfrm>
          <a:prstGeom prst="rect">
            <a:avLst/>
          </a:prstGeom>
          <a:noFill/>
          <a:ln/>
        </p:spPr>
        <p:txBody>
          <a:bodyPr wrap="square" lIns="0" tIns="0" rIns="0" bIns="0" rtlCol="0" anchor="t"/>
          <a:lstStyle/>
          <a:p>
            <a:pPr marL="0" indent="0" algn="l">
              <a:lnSpc>
                <a:spcPts val="2700"/>
              </a:lnSpc>
              <a:buNone/>
            </a:pPr>
            <a:r>
              <a:rPr lang="en-US" sz="2400" dirty="0">
                <a:solidFill>
                  <a:srgbClr val="403C4E"/>
                </a:solidFill>
                <a:latin typeface="Times New Roman" panose="02020603050405020304" pitchFamily="18" charset="0"/>
                <a:ea typeface="Open Sans" pitchFamily="34" charset="-122"/>
                <a:cs typeface="Times New Roman" panose="02020603050405020304" pitchFamily="18" charset="0"/>
              </a:rPr>
              <a:t>This modular architecture is designed for optimal scalability, maintainability, and clarity, ensuring each stage contributes effectively to the overall analytical pipeline.</a:t>
            </a:r>
            <a:endParaRPr lang="en-US" sz="2400" dirty="0">
              <a:latin typeface="Times New Roman" panose="02020603050405020304" pitchFamily="18" charset="0"/>
              <a:cs typeface="Times New Roman" panose="02020603050405020304" pitchFamily="18" charset="0"/>
            </a:endParaRPr>
          </a:p>
        </p:txBody>
      </p:sp>
      <p:sp>
        <p:nvSpPr>
          <p:cNvPr id="24" name="Rectangle 23">
            <a:extLst>
              <a:ext uri="{FF2B5EF4-FFF2-40B4-BE49-F238E27FC236}">
                <a16:creationId xmlns:a16="http://schemas.microsoft.com/office/drawing/2014/main" id="{129A6DB9-AC95-8683-D96A-F2D3A6CB615B}"/>
              </a:ext>
            </a:extLst>
          </p:cNvPr>
          <p:cNvSpPr/>
          <p:nvPr/>
        </p:nvSpPr>
        <p:spPr>
          <a:xfrm>
            <a:off x="12524874" y="7760368"/>
            <a:ext cx="2105526" cy="41905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93790" y="781645"/>
            <a:ext cx="11018044" cy="566976"/>
          </a:xfrm>
          <a:prstGeom prst="rect">
            <a:avLst/>
          </a:prstGeom>
          <a:noFill/>
          <a:ln/>
        </p:spPr>
        <p:txBody>
          <a:bodyPr wrap="none" lIns="0" tIns="0" rIns="0" bIns="0" rtlCol="0" anchor="t"/>
          <a:lstStyle/>
          <a:p>
            <a:pPr marL="0" indent="0" algn="ctr">
              <a:lnSpc>
                <a:spcPts val="4450"/>
              </a:lnSpc>
              <a:buNone/>
            </a:pPr>
            <a:r>
              <a:rPr lang="en-US" sz="3600" b="1" dirty="0">
                <a:solidFill>
                  <a:srgbClr val="403C4E"/>
                </a:solidFill>
                <a:latin typeface="Times New Roman" panose="02020603050405020304" pitchFamily="18" charset="0"/>
                <a:ea typeface="Merriweather Bold" pitchFamily="34" charset="-122"/>
                <a:cs typeface="Times New Roman" panose="02020603050405020304" pitchFamily="18" charset="0"/>
              </a:rPr>
              <a:t>Proposed Methodology: A Step-by-Step Approach</a:t>
            </a:r>
            <a:endParaRPr lang="en-US" sz="3600" dirty="0">
              <a:latin typeface="Times New Roman" panose="02020603050405020304" pitchFamily="18" charset="0"/>
              <a:cs typeface="Times New Roman" panose="02020603050405020304" pitchFamily="18" charset="0"/>
            </a:endParaRPr>
          </a:p>
        </p:txBody>
      </p:sp>
      <p:sp>
        <p:nvSpPr>
          <p:cNvPr id="3" name="Shape 1"/>
          <p:cNvSpPr/>
          <p:nvPr/>
        </p:nvSpPr>
        <p:spPr>
          <a:xfrm>
            <a:off x="7303770" y="1711523"/>
            <a:ext cx="22860" cy="5736431"/>
          </a:xfrm>
          <a:prstGeom prst="roundRect">
            <a:avLst>
              <a:gd name="adj" fmla="val 333395"/>
            </a:avLst>
          </a:prstGeom>
          <a:solidFill>
            <a:srgbClr val="E5BEB2"/>
          </a:solidFill>
          <a:ln/>
        </p:spPr>
      </p:sp>
      <p:sp>
        <p:nvSpPr>
          <p:cNvPr id="4" name="Shape 2"/>
          <p:cNvSpPr/>
          <p:nvPr/>
        </p:nvSpPr>
        <p:spPr>
          <a:xfrm>
            <a:off x="6793706" y="2520672"/>
            <a:ext cx="544354" cy="22860"/>
          </a:xfrm>
          <a:prstGeom prst="roundRect">
            <a:avLst>
              <a:gd name="adj" fmla="val 333395"/>
            </a:avLst>
          </a:prstGeom>
          <a:solidFill>
            <a:srgbClr val="E5BEB2"/>
          </a:solidFill>
          <a:ln/>
        </p:spPr>
      </p:sp>
      <p:sp>
        <p:nvSpPr>
          <p:cNvPr id="5" name="Shape 3"/>
          <p:cNvSpPr/>
          <p:nvPr/>
        </p:nvSpPr>
        <p:spPr>
          <a:xfrm>
            <a:off x="7247156" y="2464058"/>
            <a:ext cx="136088" cy="136088"/>
          </a:xfrm>
          <a:prstGeom prst="roundRect">
            <a:avLst>
              <a:gd name="adj" fmla="val 335959"/>
            </a:avLst>
          </a:prstGeom>
          <a:solidFill>
            <a:srgbClr val="FFAD94"/>
          </a:solidFill>
          <a:ln/>
        </p:spPr>
      </p:sp>
      <p:sp>
        <p:nvSpPr>
          <p:cNvPr id="6" name="Shape 4"/>
          <p:cNvSpPr/>
          <p:nvPr/>
        </p:nvSpPr>
        <p:spPr>
          <a:xfrm>
            <a:off x="793790" y="1711523"/>
            <a:ext cx="5977057" cy="1818382"/>
          </a:xfrm>
          <a:prstGeom prst="roundRect">
            <a:avLst>
              <a:gd name="adj" fmla="val 4644"/>
            </a:avLst>
          </a:prstGeom>
          <a:solidFill>
            <a:srgbClr val="FFD8CC"/>
          </a:solidFill>
          <a:ln w="7620">
            <a:solidFill>
              <a:srgbClr val="E5BEB2"/>
            </a:solidFill>
            <a:prstDash val="solid"/>
          </a:ln>
        </p:spPr>
      </p:sp>
      <p:sp>
        <p:nvSpPr>
          <p:cNvPr id="7" name="Text 5"/>
          <p:cNvSpPr/>
          <p:nvPr/>
        </p:nvSpPr>
        <p:spPr>
          <a:xfrm>
            <a:off x="3656409" y="1900595"/>
            <a:ext cx="2925366" cy="283488"/>
          </a:xfrm>
          <a:prstGeom prst="rect">
            <a:avLst/>
          </a:prstGeom>
          <a:noFill/>
          <a:ln/>
        </p:spPr>
        <p:txBody>
          <a:bodyPr wrap="none" lIns="0" tIns="0" rIns="0" bIns="0" rtlCol="0" anchor="t"/>
          <a:lstStyle/>
          <a:p>
            <a:pPr marL="0" indent="0" algn="r">
              <a:lnSpc>
                <a:spcPts val="2200"/>
              </a:lnSpc>
              <a:buNone/>
            </a:pPr>
            <a:r>
              <a:rPr lang="en-US" sz="2400" b="1" dirty="0">
                <a:solidFill>
                  <a:srgbClr val="403C4E"/>
                </a:solidFill>
                <a:latin typeface="Times New Roman" panose="02020603050405020304" pitchFamily="18" charset="0"/>
                <a:ea typeface="Merriweather Bold" pitchFamily="34" charset="-122"/>
                <a:cs typeface="Times New Roman" panose="02020603050405020304" pitchFamily="18" charset="0"/>
              </a:rPr>
              <a:t>Step 1: Data Preprocessing</a:t>
            </a:r>
            <a:endParaRPr lang="en-US" sz="2400" dirty="0">
              <a:latin typeface="Times New Roman" panose="02020603050405020304" pitchFamily="18" charset="0"/>
              <a:cs typeface="Times New Roman" panose="02020603050405020304" pitchFamily="18" charset="0"/>
            </a:endParaRPr>
          </a:p>
        </p:txBody>
      </p:sp>
      <p:sp>
        <p:nvSpPr>
          <p:cNvPr id="8" name="Text 6"/>
          <p:cNvSpPr/>
          <p:nvPr/>
        </p:nvSpPr>
        <p:spPr>
          <a:xfrm>
            <a:off x="982861" y="2292906"/>
            <a:ext cx="5598914" cy="870823"/>
          </a:xfrm>
          <a:prstGeom prst="rect">
            <a:avLst/>
          </a:prstGeom>
          <a:noFill/>
          <a:ln/>
        </p:spPr>
        <p:txBody>
          <a:bodyPr wrap="square" lIns="0" tIns="0" rIns="0" bIns="0" rtlCol="0" anchor="t"/>
          <a:lstStyle/>
          <a:p>
            <a:pPr marL="0" indent="0" algn="r">
              <a:lnSpc>
                <a:spcPts val="2250"/>
              </a:lnSpc>
              <a:buNone/>
            </a:pPr>
            <a:r>
              <a:rPr lang="en-US" sz="2400" dirty="0">
                <a:solidFill>
                  <a:srgbClr val="403C4E"/>
                </a:solidFill>
                <a:latin typeface="Times New Roman" panose="02020603050405020304" pitchFamily="18" charset="0"/>
                <a:ea typeface="Open Sans" pitchFamily="34" charset="-122"/>
                <a:cs typeface="Times New Roman" panose="02020603050405020304" pitchFamily="18" charset="0"/>
              </a:rPr>
              <a:t>Crucial initial phase involving handling missing values, standardizing formats, and normalizing data to ensure consistency and model readiness.</a:t>
            </a:r>
            <a:endParaRPr lang="en-US" sz="2400" dirty="0">
              <a:latin typeface="Times New Roman" panose="02020603050405020304" pitchFamily="18" charset="0"/>
              <a:cs typeface="Times New Roman" panose="02020603050405020304" pitchFamily="18" charset="0"/>
            </a:endParaRPr>
          </a:p>
        </p:txBody>
      </p:sp>
      <p:sp>
        <p:nvSpPr>
          <p:cNvPr id="9" name="Shape 7"/>
          <p:cNvSpPr/>
          <p:nvPr/>
        </p:nvSpPr>
        <p:spPr>
          <a:xfrm>
            <a:off x="7292340" y="3609380"/>
            <a:ext cx="544354" cy="22860"/>
          </a:xfrm>
          <a:prstGeom prst="roundRect">
            <a:avLst>
              <a:gd name="adj" fmla="val 333395"/>
            </a:avLst>
          </a:prstGeom>
          <a:solidFill>
            <a:srgbClr val="E5BEB2"/>
          </a:solidFill>
          <a:ln/>
        </p:spPr>
      </p:sp>
      <p:sp>
        <p:nvSpPr>
          <p:cNvPr id="10" name="Shape 8"/>
          <p:cNvSpPr/>
          <p:nvPr/>
        </p:nvSpPr>
        <p:spPr>
          <a:xfrm>
            <a:off x="7247156" y="3552765"/>
            <a:ext cx="136088" cy="136088"/>
          </a:xfrm>
          <a:prstGeom prst="roundRect">
            <a:avLst>
              <a:gd name="adj" fmla="val 335959"/>
            </a:avLst>
          </a:prstGeom>
          <a:solidFill>
            <a:srgbClr val="FFAD94"/>
          </a:solidFill>
          <a:ln/>
        </p:spPr>
      </p:sp>
      <p:sp>
        <p:nvSpPr>
          <p:cNvPr id="11" name="Shape 9"/>
          <p:cNvSpPr/>
          <p:nvPr/>
        </p:nvSpPr>
        <p:spPr>
          <a:xfrm>
            <a:off x="7859554" y="2800231"/>
            <a:ext cx="5977057" cy="2124134"/>
          </a:xfrm>
          <a:prstGeom prst="roundRect">
            <a:avLst>
              <a:gd name="adj" fmla="val 4644"/>
            </a:avLst>
          </a:prstGeom>
          <a:solidFill>
            <a:srgbClr val="FFD8CC"/>
          </a:solidFill>
          <a:ln w="7620">
            <a:solidFill>
              <a:srgbClr val="E5BEB2"/>
            </a:solidFill>
            <a:prstDash val="solid"/>
          </a:ln>
        </p:spPr>
      </p:sp>
      <p:sp>
        <p:nvSpPr>
          <p:cNvPr id="12" name="Text 10"/>
          <p:cNvSpPr/>
          <p:nvPr/>
        </p:nvSpPr>
        <p:spPr>
          <a:xfrm>
            <a:off x="8048625" y="2989302"/>
            <a:ext cx="2714744" cy="283488"/>
          </a:xfrm>
          <a:prstGeom prst="rect">
            <a:avLst/>
          </a:prstGeom>
          <a:noFill/>
          <a:ln/>
        </p:spPr>
        <p:txBody>
          <a:bodyPr wrap="none" lIns="0" tIns="0" rIns="0" bIns="0" rtlCol="0" anchor="t"/>
          <a:lstStyle/>
          <a:p>
            <a:pPr marL="0" indent="0" algn="l">
              <a:lnSpc>
                <a:spcPts val="2200"/>
              </a:lnSpc>
              <a:buNone/>
            </a:pPr>
            <a:r>
              <a:rPr lang="en-US" sz="2400" b="1" dirty="0">
                <a:solidFill>
                  <a:srgbClr val="403C4E"/>
                </a:solidFill>
                <a:latin typeface="Times New Roman" panose="02020603050405020304" pitchFamily="18" charset="0"/>
                <a:ea typeface="Merriweather Bold" pitchFamily="34" charset="-122"/>
                <a:cs typeface="Times New Roman" panose="02020603050405020304" pitchFamily="18" charset="0"/>
              </a:rPr>
              <a:t>Step 2: Feature Selection</a:t>
            </a:r>
            <a:endParaRPr lang="en-US" sz="2400" dirty="0">
              <a:latin typeface="Times New Roman" panose="02020603050405020304" pitchFamily="18" charset="0"/>
              <a:cs typeface="Times New Roman" panose="02020603050405020304" pitchFamily="18" charset="0"/>
            </a:endParaRPr>
          </a:p>
        </p:txBody>
      </p:sp>
      <p:sp>
        <p:nvSpPr>
          <p:cNvPr id="13" name="Text 11"/>
          <p:cNvSpPr/>
          <p:nvPr/>
        </p:nvSpPr>
        <p:spPr>
          <a:xfrm>
            <a:off x="8048625" y="3381613"/>
            <a:ext cx="5598914" cy="870823"/>
          </a:xfrm>
          <a:prstGeom prst="rect">
            <a:avLst/>
          </a:prstGeom>
          <a:noFill/>
          <a:ln/>
        </p:spPr>
        <p:txBody>
          <a:bodyPr wrap="square" lIns="0" tIns="0" rIns="0" bIns="0" rtlCol="0" anchor="t"/>
          <a:lstStyle/>
          <a:p>
            <a:pPr marL="0" indent="0" algn="l">
              <a:lnSpc>
                <a:spcPts val="2250"/>
              </a:lnSpc>
              <a:buNone/>
            </a:pPr>
            <a:r>
              <a:rPr lang="en-US" sz="2400" dirty="0">
                <a:solidFill>
                  <a:srgbClr val="403C4E"/>
                </a:solidFill>
                <a:latin typeface="Times New Roman" panose="02020603050405020304" pitchFamily="18" charset="0"/>
                <a:ea typeface="Open Sans" pitchFamily="34" charset="-122"/>
                <a:cs typeface="Times New Roman" panose="02020603050405020304" pitchFamily="18" charset="0"/>
              </a:rPr>
              <a:t>Carefully selecting the most impactful features, such as precise location coordinates (latitude, longitude) and temporal attributes (date, time of day), to optimize clustering performance.</a:t>
            </a:r>
            <a:endParaRPr lang="en-US" sz="2400" dirty="0">
              <a:latin typeface="Times New Roman" panose="02020603050405020304" pitchFamily="18" charset="0"/>
              <a:cs typeface="Times New Roman" panose="02020603050405020304" pitchFamily="18" charset="0"/>
            </a:endParaRPr>
          </a:p>
        </p:txBody>
      </p:sp>
      <p:sp>
        <p:nvSpPr>
          <p:cNvPr id="14" name="Shape 12"/>
          <p:cNvSpPr/>
          <p:nvPr/>
        </p:nvSpPr>
        <p:spPr>
          <a:xfrm>
            <a:off x="6793706" y="4611410"/>
            <a:ext cx="544354" cy="22860"/>
          </a:xfrm>
          <a:prstGeom prst="roundRect">
            <a:avLst>
              <a:gd name="adj" fmla="val 333395"/>
            </a:avLst>
          </a:prstGeom>
          <a:solidFill>
            <a:srgbClr val="E5BEB2"/>
          </a:solidFill>
          <a:ln/>
        </p:spPr>
      </p:sp>
      <p:sp>
        <p:nvSpPr>
          <p:cNvPr id="15" name="Shape 13"/>
          <p:cNvSpPr/>
          <p:nvPr/>
        </p:nvSpPr>
        <p:spPr>
          <a:xfrm>
            <a:off x="7247156" y="4554795"/>
            <a:ext cx="136088" cy="136088"/>
          </a:xfrm>
          <a:prstGeom prst="roundRect">
            <a:avLst>
              <a:gd name="adj" fmla="val 335959"/>
            </a:avLst>
          </a:prstGeom>
          <a:solidFill>
            <a:srgbClr val="FFAD94"/>
          </a:solidFill>
          <a:ln/>
        </p:spPr>
      </p:sp>
      <p:sp>
        <p:nvSpPr>
          <p:cNvPr id="16" name="Shape 14"/>
          <p:cNvSpPr/>
          <p:nvPr/>
        </p:nvSpPr>
        <p:spPr>
          <a:xfrm>
            <a:off x="793790" y="3802261"/>
            <a:ext cx="5977057" cy="2004298"/>
          </a:xfrm>
          <a:prstGeom prst="roundRect">
            <a:avLst>
              <a:gd name="adj" fmla="val 4644"/>
            </a:avLst>
          </a:prstGeom>
          <a:solidFill>
            <a:srgbClr val="FFD8CC"/>
          </a:solidFill>
          <a:ln w="7620">
            <a:solidFill>
              <a:srgbClr val="E5BEB2"/>
            </a:solidFill>
            <a:prstDash val="solid"/>
          </a:ln>
        </p:spPr>
      </p:sp>
      <p:sp>
        <p:nvSpPr>
          <p:cNvPr id="17" name="Text 15"/>
          <p:cNvSpPr/>
          <p:nvPr/>
        </p:nvSpPr>
        <p:spPr>
          <a:xfrm>
            <a:off x="3294698" y="3991332"/>
            <a:ext cx="3287078" cy="283488"/>
          </a:xfrm>
          <a:prstGeom prst="rect">
            <a:avLst/>
          </a:prstGeom>
          <a:noFill/>
          <a:ln/>
        </p:spPr>
        <p:txBody>
          <a:bodyPr wrap="none" lIns="0" tIns="0" rIns="0" bIns="0" rtlCol="0" anchor="t"/>
          <a:lstStyle/>
          <a:p>
            <a:pPr marL="0" indent="0" algn="r">
              <a:lnSpc>
                <a:spcPts val="2200"/>
              </a:lnSpc>
              <a:buNone/>
            </a:pPr>
            <a:r>
              <a:rPr lang="en-US" sz="2400" b="1" dirty="0">
                <a:solidFill>
                  <a:srgbClr val="403C4E"/>
                </a:solidFill>
                <a:latin typeface="Times New Roman" panose="02020603050405020304" pitchFamily="18" charset="0"/>
                <a:ea typeface="Merriweather Bold" pitchFamily="34" charset="-122"/>
                <a:cs typeface="Times New Roman" panose="02020603050405020304" pitchFamily="18" charset="0"/>
              </a:rPr>
              <a:t>Step 3: Clustering Application</a:t>
            </a:r>
            <a:endParaRPr lang="en-US" sz="2400" dirty="0">
              <a:latin typeface="Times New Roman" panose="02020603050405020304" pitchFamily="18" charset="0"/>
              <a:cs typeface="Times New Roman" panose="02020603050405020304" pitchFamily="18" charset="0"/>
            </a:endParaRPr>
          </a:p>
        </p:txBody>
      </p:sp>
      <p:sp>
        <p:nvSpPr>
          <p:cNvPr id="18" name="Text 16"/>
          <p:cNvSpPr/>
          <p:nvPr/>
        </p:nvSpPr>
        <p:spPr>
          <a:xfrm>
            <a:off x="982861" y="4383643"/>
            <a:ext cx="5598914" cy="870823"/>
          </a:xfrm>
          <a:prstGeom prst="rect">
            <a:avLst/>
          </a:prstGeom>
          <a:noFill/>
          <a:ln/>
        </p:spPr>
        <p:txBody>
          <a:bodyPr wrap="square" lIns="0" tIns="0" rIns="0" bIns="0" rtlCol="0" anchor="t"/>
          <a:lstStyle/>
          <a:p>
            <a:pPr marL="0" indent="0" algn="r">
              <a:lnSpc>
                <a:spcPts val="2250"/>
              </a:lnSpc>
              <a:buNone/>
            </a:pPr>
            <a:r>
              <a:rPr lang="en-US" sz="2400" dirty="0">
                <a:solidFill>
                  <a:srgbClr val="403C4E"/>
                </a:solidFill>
                <a:latin typeface="Times New Roman" panose="02020603050405020304" pitchFamily="18" charset="0"/>
                <a:ea typeface="Open Sans" pitchFamily="34" charset="-122"/>
                <a:cs typeface="Times New Roman" panose="02020603050405020304" pitchFamily="18" charset="0"/>
              </a:rPr>
              <a:t>Implementing robust clustering algorithms like K-Means and potentially DBSCAN to segment crime incidents into meaningful, distinct groups based on their intrinsic similarities.</a:t>
            </a:r>
            <a:endParaRPr lang="en-US" sz="2400" dirty="0">
              <a:latin typeface="Times New Roman" panose="02020603050405020304" pitchFamily="18" charset="0"/>
              <a:cs typeface="Times New Roman" panose="02020603050405020304" pitchFamily="18" charset="0"/>
            </a:endParaRPr>
          </a:p>
        </p:txBody>
      </p:sp>
      <p:sp>
        <p:nvSpPr>
          <p:cNvPr id="19" name="Shape 17"/>
          <p:cNvSpPr/>
          <p:nvPr/>
        </p:nvSpPr>
        <p:spPr>
          <a:xfrm>
            <a:off x="7292340" y="5613559"/>
            <a:ext cx="544354" cy="22860"/>
          </a:xfrm>
          <a:prstGeom prst="roundRect">
            <a:avLst>
              <a:gd name="adj" fmla="val 333395"/>
            </a:avLst>
          </a:prstGeom>
          <a:solidFill>
            <a:srgbClr val="E5BEB2"/>
          </a:solidFill>
          <a:ln/>
        </p:spPr>
      </p:sp>
      <p:sp>
        <p:nvSpPr>
          <p:cNvPr id="20" name="Shape 18"/>
          <p:cNvSpPr/>
          <p:nvPr/>
        </p:nvSpPr>
        <p:spPr>
          <a:xfrm>
            <a:off x="7247156" y="5556945"/>
            <a:ext cx="136088" cy="136088"/>
          </a:xfrm>
          <a:prstGeom prst="roundRect">
            <a:avLst>
              <a:gd name="adj" fmla="val 335959"/>
            </a:avLst>
          </a:prstGeom>
          <a:solidFill>
            <a:srgbClr val="FFAD94"/>
          </a:solidFill>
          <a:ln/>
        </p:spPr>
      </p:sp>
      <p:sp>
        <p:nvSpPr>
          <p:cNvPr id="21" name="Shape 19"/>
          <p:cNvSpPr/>
          <p:nvPr/>
        </p:nvSpPr>
        <p:spPr>
          <a:xfrm>
            <a:off x="7848124" y="5325737"/>
            <a:ext cx="5977057" cy="1933027"/>
          </a:xfrm>
          <a:prstGeom prst="roundRect">
            <a:avLst>
              <a:gd name="adj" fmla="val 4644"/>
            </a:avLst>
          </a:prstGeom>
          <a:solidFill>
            <a:srgbClr val="FFD8CC"/>
          </a:solidFill>
          <a:ln w="7620">
            <a:solidFill>
              <a:srgbClr val="E5BEB2"/>
            </a:solidFill>
            <a:prstDash val="solid"/>
          </a:ln>
        </p:spPr>
      </p:sp>
      <p:sp>
        <p:nvSpPr>
          <p:cNvPr id="22" name="Text 20"/>
          <p:cNvSpPr/>
          <p:nvPr/>
        </p:nvSpPr>
        <p:spPr>
          <a:xfrm>
            <a:off x="8048625" y="5459184"/>
            <a:ext cx="2274570" cy="283488"/>
          </a:xfrm>
          <a:prstGeom prst="rect">
            <a:avLst/>
          </a:prstGeom>
          <a:noFill/>
          <a:ln/>
        </p:spPr>
        <p:txBody>
          <a:bodyPr wrap="none" lIns="0" tIns="0" rIns="0" bIns="0" rtlCol="0" anchor="t"/>
          <a:lstStyle/>
          <a:p>
            <a:pPr marL="0" indent="0" algn="l">
              <a:lnSpc>
                <a:spcPts val="2200"/>
              </a:lnSpc>
              <a:buNone/>
            </a:pPr>
            <a:r>
              <a:rPr lang="en-US" sz="2400" b="1" dirty="0">
                <a:solidFill>
                  <a:srgbClr val="403C4E"/>
                </a:solidFill>
                <a:latin typeface="Times New Roman" panose="02020603050405020304" pitchFamily="18" charset="0"/>
                <a:ea typeface="Merriweather Bold" pitchFamily="34" charset="-122"/>
                <a:cs typeface="Times New Roman" panose="02020603050405020304" pitchFamily="18" charset="0"/>
              </a:rPr>
              <a:t>Step 4: Visualization</a:t>
            </a:r>
            <a:endParaRPr lang="en-US" sz="2400" dirty="0">
              <a:latin typeface="Times New Roman" panose="02020603050405020304" pitchFamily="18" charset="0"/>
              <a:cs typeface="Times New Roman" panose="02020603050405020304" pitchFamily="18" charset="0"/>
            </a:endParaRPr>
          </a:p>
        </p:txBody>
      </p:sp>
      <p:sp>
        <p:nvSpPr>
          <p:cNvPr id="23" name="Text 21"/>
          <p:cNvSpPr/>
          <p:nvPr/>
        </p:nvSpPr>
        <p:spPr>
          <a:xfrm>
            <a:off x="8048625" y="5995630"/>
            <a:ext cx="5598914" cy="870823"/>
          </a:xfrm>
          <a:prstGeom prst="rect">
            <a:avLst/>
          </a:prstGeom>
          <a:noFill/>
          <a:ln/>
        </p:spPr>
        <p:txBody>
          <a:bodyPr wrap="square" lIns="0" tIns="0" rIns="0" bIns="0" rtlCol="0" anchor="t"/>
          <a:lstStyle/>
          <a:p>
            <a:pPr marL="0" indent="0" algn="l">
              <a:lnSpc>
                <a:spcPts val="2250"/>
              </a:lnSpc>
              <a:buNone/>
            </a:pPr>
            <a:r>
              <a:rPr lang="en-US" sz="2400" dirty="0">
                <a:solidFill>
                  <a:srgbClr val="403C4E"/>
                </a:solidFill>
                <a:latin typeface="Times New Roman" panose="02020603050405020304" pitchFamily="18" charset="0"/>
                <a:ea typeface="Open Sans" pitchFamily="34" charset="-122"/>
                <a:cs typeface="Times New Roman" panose="02020603050405020304" pitchFamily="18" charset="0"/>
              </a:rPr>
              <a:t>Creating compelling visual representations, including dynamic hotspot maps and insightful trend graphs, to make complex data understandable and interpretable.</a:t>
            </a:r>
            <a:endParaRPr lang="en-US" sz="2400" dirty="0">
              <a:latin typeface="Times New Roman" panose="02020603050405020304" pitchFamily="18" charset="0"/>
              <a:cs typeface="Times New Roman" panose="02020603050405020304" pitchFamily="18" charset="0"/>
            </a:endParaRPr>
          </a:p>
        </p:txBody>
      </p:sp>
      <p:sp>
        <p:nvSpPr>
          <p:cNvPr id="24" name="Shape 22"/>
          <p:cNvSpPr/>
          <p:nvPr/>
        </p:nvSpPr>
        <p:spPr>
          <a:xfrm>
            <a:off x="6793706" y="6615708"/>
            <a:ext cx="544354" cy="22860"/>
          </a:xfrm>
          <a:prstGeom prst="roundRect">
            <a:avLst>
              <a:gd name="adj" fmla="val 333395"/>
            </a:avLst>
          </a:prstGeom>
          <a:solidFill>
            <a:srgbClr val="E5BEB2"/>
          </a:solidFill>
          <a:ln/>
        </p:spPr>
      </p:sp>
      <p:sp>
        <p:nvSpPr>
          <p:cNvPr id="25" name="Shape 23"/>
          <p:cNvSpPr/>
          <p:nvPr/>
        </p:nvSpPr>
        <p:spPr>
          <a:xfrm>
            <a:off x="7247156" y="6559094"/>
            <a:ext cx="136088" cy="136088"/>
          </a:xfrm>
          <a:prstGeom prst="roundRect">
            <a:avLst>
              <a:gd name="adj" fmla="val 335959"/>
            </a:avLst>
          </a:prstGeom>
          <a:solidFill>
            <a:srgbClr val="FFAD94"/>
          </a:solidFill>
          <a:ln/>
        </p:spPr>
      </p:sp>
      <p:sp>
        <p:nvSpPr>
          <p:cNvPr id="26" name="Shape 24"/>
          <p:cNvSpPr/>
          <p:nvPr/>
        </p:nvSpPr>
        <p:spPr>
          <a:xfrm>
            <a:off x="816649" y="5995630"/>
            <a:ext cx="5977057" cy="1641277"/>
          </a:xfrm>
          <a:prstGeom prst="roundRect">
            <a:avLst>
              <a:gd name="adj" fmla="val 4644"/>
            </a:avLst>
          </a:prstGeom>
          <a:solidFill>
            <a:srgbClr val="FFD8CC"/>
          </a:solidFill>
          <a:ln w="7620">
            <a:solidFill>
              <a:srgbClr val="E5BEB2"/>
            </a:solidFill>
            <a:prstDash val="solid"/>
          </a:ln>
        </p:spPr>
      </p:sp>
      <p:sp>
        <p:nvSpPr>
          <p:cNvPr id="27" name="Text 25"/>
          <p:cNvSpPr/>
          <p:nvPr/>
        </p:nvSpPr>
        <p:spPr>
          <a:xfrm>
            <a:off x="2972157" y="6096325"/>
            <a:ext cx="3609618" cy="283488"/>
          </a:xfrm>
          <a:prstGeom prst="rect">
            <a:avLst/>
          </a:prstGeom>
          <a:noFill/>
          <a:ln/>
        </p:spPr>
        <p:txBody>
          <a:bodyPr wrap="none" lIns="0" tIns="0" rIns="0" bIns="0" rtlCol="0" anchor="t"/>
          <a:lstStyle/>
          <a:p>
            <a:pPr marL="0" indent="0" algn="r">
              <a:lnSpc>
                <a:spcPts val="2200"/>
              </a:lnSpc>
              <a:buNone/>
            </a:pPr>
            <a:r>
              <a:rPr lang="en-US" sz="2400" b="1" dirty="0">
                <a:solidFill>
                  <a:srgbClr val="403C4E"/>
                </a:solidFill>
                <a:latin typeface="Times New Roman" panose="02020603050405020304" pitchFamily="18" charset="0"/>
                <a:ea typeface="Merriweather Bold" pitchFamily="34" charset="-122"/>
                <a:cs typeface="Times New Roman" panose="02020603050405020304" pitchFamily="18" charset="0"/>
              </a:rPr>
              <a:t>Step 5: Analysis &amp; Interpretation</a:t>
            </a:r>
            <a:endParaRPr lang="en-US" sz="2400" dirty="0">
              <a:latin typeface="Times New Roman" panose="02020603050405020304" pitchFamily="18" charset="0"/>
              <a:cs typeface="Times New Roman" panose="02020603050405020304" pitchFamily="18" charset="0"/>
            </a:endParaRPr>
          </a:p>
        </p:txBody>
      </p:sp>
      <p:sp>
        <p:nvSpPr>
          <p:cNvPr id="28" name="Text 26"/>
          <p:cNvSpPr/>
          <p:nvPr/>
        </p:nvSpPr>
        <p:spPr>
          <a:xfrm>
            <a:off x="982861" y="6387941"/>
            <a:ext cx="5598914" cy="870823"/>
          </a:xfrm>
          <a:prstGeom prst="rect">
            <a:avLst/>
          </a:prstGeom>
          <a:noFill/>
          <a:ln/>
        </p:spPr>
        <p:txBody>
          <a:bodyPr wrap="square" lIns="0" tIns="0" rIns="0" bIns="0" rtlCol="0" anchor="t"/>
          <a:lstStyle/>
          <a:p>
            <a:pPr marL="0" indent="0" algn="r">
              <a:lnSpc>
                <a:spcPts val="2250"/>
              </a:lnSpc>
              <a:buNone/>
            </a:pPr>
            <a:r>
              <a:rPr lang="en-US" sz="2400" dirty="0">
                <a:solidFill>
                  <a:srgbClr val="403C4E"/>
                </a:solidFill>
                <a:latin typeface="Times New Roman" panose="02020603050405020304" pitchFamily="18" charset="0"/>
                <a:ea typeface="Open Sans" pitchFamily="34" charset="-122"/>
                <a:cs typeface="Times New Roman" panose="02020603050405020304" pitchFamily="18" charset="0"/>
              </a:rPr>
              <a:t>Thoroughly examining the clustering results, identifying underlying patterns, and translating them into actionable intelligence for law enforcement agencies.</a:t>
            </a:r>
            <a:endParaRPr lang="en-US" sz="2400" dirty="0">
              <a:latin typeface="Times New Roman" panose="02020603050405020304" pitchFamily="18" charset="0"/>
              <a:cs typeface="Times New Roman" panose="02020603050405020304" pitchFamily="18" charset="0"/>
            </a:endParaRPr>
          </a:p>
        </p:txBody>
      </p:sp>
      <p:sp>
        <p:nvSpPr>
          <p:cNvPr id="29" name="Rectangle 28">
            <a:extLst>
              <a:ext uri="{FF2B5EF4-FFF2-40B4-BE49-F238E27FC236}">
                <a16:creationId xmlns:a16="http://schemas.microsoft.com/office/drawing/2014/main" id="{54896EB2-E329-26F3-9AB1-921FB7AC3C26}"/>
              </a:ext>
            </a:extLst>
          </p:cNvPr>
          <p:cNvSpPr/>
          <p:nvPr/>
        </p:nvSpPr>
        <p:spPr>
          <a:xfrm>
            <a:off x="12524874" y="7760368"/>
            <a:ext cx="2105526" cy="41905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075" y="623173"/>
            <a:ext cx="12402145" cy="637342"/>
          </a:xfrm>
          <a:prstGeom prst="rect">
            <a:avLst/>
          </a:prstGeom>
          <a:noFill/>
          <a:ln/>
        </p:spPr>
        <p:txBody>
          <a:bodyPr wrap="none" lIns="0" tIns="0" rIns="0" bIns="0" rtlCol="0" anchor="t"/>
          <a:lstStyle/>
          <a:p>
            <a:pPr marL="0" indent="0" algn="ctr">
              <a:lnSpc>
                <a:spcPts val="5000"/>
              </a:lnSpc>
              <a:buNone/>
            </a:pPr>
            <a:r>
              <a:rPr lang="en-US" sz="3200" b="1" dirty="0">
                <a:solidFill>
                  <a:srgbClr val="403C4E"/>
                </a:solidFill>
                <a:latin typeface="Times New Roman" panose="02020603050405020304" pitchFamily="18" charset="0"/>
                <a:ea typeface="Merriweather Bold" pitchFamily="34" charset="-122"/>
                <a:cs typeface="Times New Roman" panose="02020603050405020304" pitchFamily="18" charset="0"/>
              </a:rPr>
              <a:t>Clustering Algorithms: Unlocking Crime Patterns</a:t>
            </a:r>
            <a:endParaRPr lang="en-US" sz="3200" dirty="0">
              <a:latin typeface="Times New Roman" panose="02020603050405020304" pitchFamily="18" charset="0"/>
              <a:cs typeface="Times New Roman" panose="02020603050405020304" pitchFamily="18" charset="0"/>
            </a:endParaRPr>
          </a:p>
        </p:txBody>
      </p:sp>
      <p:sp>
        <p:nvSpPr>
          <p:cNvPr id="3" name="Text 1"/>
          <p:cNvSpPr/>
          <p:nvPr/>
        </p:nvSpPr>
        <p:spPr>
          <a:xfrm>
            <a:off x="793075" y="1770340"/>
            <a:ext cx="3059311" cy="382429"/>
          </a:xfrm>
          <a:prstGeom prst="rect">
            <a:avLst/>
          </a:prstGeom>
          <a:noFill/>
          <a:ln/>
        </p:spPr>
        <p:txBody>
          <a:bodyPr wrap="none" lIns="0" tIns="0" rIns="0" bIns="0" rtlCol="0" anchor="t"/>
          <a:lstStyle/>
          <a:p>
            <a:pPr marL="0" indent="0" algn="l">
              <a:lnSpc>
                <a:spcPts val="3000"/>
              </a:lnSpc>
              <a:buNone/>
            </a:pPr>
            <a:r>
              <a:rPr lang="en-US" sz="2000" b="1" dirty="0">
                <a:solidFill>
                  <a:srgbClr val="403C4E"/>
                </a:solidFill>
                <a:latin typeface="Times New Roman" panose="02020603050405020304" pitchFamily="18" charset="0"/>
                <a:ea typeface="Merriweather Bold" pitchFamily="34" charset="-122"/>
                <a:cs typeface="Times New Roman" panose="02020603050405020304" pitchFamily="18" charset="0"/>
              </a:rPr>
              <a:t>K-Means Clustering</a:t>
            </a:r>
            <a:endParaRPr lang="en-US" sz="2000" dirty="0">
              <a:latin typeface="Times New Roman" panose="02020603050405020304" pitchFamily="18" charset="0"/>
              <a:cs typeface="Times New Roman" panose="02020603050405020304" pitchFamily="18" charset="0"/>
            </a:endParaRPr>
          </a:p>
        </p:txBody>
      </p:sp>
      <p:sp>
        <p:nvSpPr>
          <p:cNvPr id="4" name="Text 2"/>
          <p:cNvSpPr/>
          <p:nvPr/>
        </p:nvSpPr>
        <p:spPr>
          <a:xfrm>
            <a:off x="793075" y="2356723"/>
            <a:ext cx="6273403" cy="1304925"/>
          </a:xfrm>
          <a:prstGeom prst="rect">
            <a:avLst/>
          </a:prstGeom>
          <a:noFill/>
          <a:ln/>
        </p:spPr>
        <p:txBody>
          <a:bodyPr wrap="square" lIns="0" tIns="0" rIns="0" bIns="0" rtlCol="0" anchor="t"/>
          <a:lstStyle/>
          <a:p>
            <a:pPr marL="0" indent="0" algn="l">
              <a:lnSpc>
                <a:spcPts val="2550"/>
              </a:lnSpc>
              <a:buNone/>
            </a:pPr>
            <a:r>
              <a:rPr lang="en-US" sz="2000" dirty="0">
                <a:solidFill>
                  <a:srgbClr val="403C4E"/>
                </a:solidFill>
                <a:latin typeface="Times New Roman" panose="02020603050405020304" pitchFamily="18" charset="0"/>
                <a:ea typeface="Open Sans" pitchFamily="34" charset="-122"/>
                <a:cs typeface="Times New Roman" panose="02020603050405020304" pitchFamily="18" charset="0"/>
              </a:rPr>
              <a:t>K-Means is a centroid-based clustering algorithm that partitions 'n' observations into 'k' clusters. Each observation belongs to the cluster with the nearest mean, serving as a prototype of the cluster. It's highly effective for:</a:t>
            </a:r>
            <a:endParaRPr lang="en-US" sz="2000" dirty="0">
              <a:latin typeface="Times New Roman" panose="02020603050405020304" pitchFamily="18" charset="0"/>
              <a:cs typeface="Times New Roman" panose="02020603050405020304" pitchFamily="18" charset="0"/>
            </a:endParaRPr>
          </a:p>
        </p:txBody>
      </p:sp>
      <p:sp>
        <p:nvSpPr>
          <p:cNvPr id="5" name="Text 3"/>
          <p:cNvSpPr/>
          <p:nvPr/>
        </p:nvSpPr>
        <p:spPr>
          <a:xfrm>
            <a:off x="793075" y="3845123"/>
            <a:ext cx="6273403" cy="652462"/>
          </a:xfrm>
          <a:prstGeom prst="rect">
            <a:avLst/>
          </a:prstGeom>
          <a:noFill/>
          <a:ln/>
        </p:spPr>
        <p:txBody>
          <a:bodyPr wrap="square" lIns="0" tIns="0" rIns="0" bIns="0" rtlCol="0" anchor="t"/>
          <a:lstStyle/>
          <a:p>
            <a:pPr marL="342900" indent="-342900" algn="l">
              <a:lnSpc>
                <a:spcPts val="2550"/>
              </a:lnSpc>
              <a:buSzPct val="100000"/>
              <a:buChar char="•"/>
            </a:pPr>
            <a:r>
              <a:rPr lang="en-US" sz="2000" b="1" dirty="0">
                <a:solidFill>
                  <a:srgbClr val="403C4E"/>
                </a:solidFill>
                <a:latin typeface="Times New Roman" panose="02020603050405020304" pitchFamily="18" charset="0"/>
                <a:ea typeface="Open Sans" pitchFamily="34" charset="-122"/>
                <a:cs typeface="Times New Roman" panose="02020603050405020304" pitchFamily="18" charset="0"/>
              </a:rPr>
              <a:t>Hotspot Detection:</a:t>
            </a:r>
            <a:r>
              <a:rPr lang="en-US" sz="2000" dirty="0">
                <a:solidFill>
                  <a:srgbClr val="403C4E"/>
                </a:solidFill>
                <a:latin typeface="Times New Roman" panose="02020603050405020304" pitchFamily="18" charset="0"/>
                <a:ea typeface="Open Sans" pitchFamily="34" charset="-122"/>
                <a:cs typeface="Times New Roman" panose="02020603050405020304" pitchFamily="18" charset="0"/>
              </a:rPr>
              <a:t> Efficiently identifying regions with high crime density by grouping spatially proximate incidents.</a:t>
            </a:r>
            <a:endParaRPr lang="en-US" sz="2000" dirty="0">
              <a:latin typeface="Times New Roman" panose="02020603050405020304" pitchFamily="18" charset="0"/>
              <a:cs typeface="Times New Roman" panose="02020603050405020304" pitchFamily="18" charset="0"/>
            </a:endParaRPr>
          </a:p>
        </p:txBody>
      </p:sp>
      <p:sp>
        <p:nvSpPr>
          <p:cNvPr id="6" name="Text 4"/>
          <p:cNvSpPr/>
          <p:nvPr/>
        </p:nvSpPr>
        <p:spPr>
          <a:xfrm>
            <a:off x="793075" y="4895135"/>
            <a:ext cx="6273403" cy="652462"/>
          </a:xfrm>
          <a:prstGeom prst="rect">
            <a:avLst/>
          </a:prstGeom>
          <a:noFill/>
          <a:ln/>
        </p:spPr>
        <p:txBody>
          <a:bodyPr wrap="square" lIns="0" tIns="0" rIns="0" bIns="0" rtlCol="0" anchor="t"/>
          <a:lstStyle/>
          <a:p>
            <a:pPr marL="342900" indent="-342900" algn="l">
              <a:lnSpc>
                <a:spcPts val="2550"/>
              </a:lnSpc>
              <a:buSzPct val="100000"/>
              <a:buChar char="•"/>
            </a:pPr>
            <a:r>
              <a:rPr lang="en-US" sz="2000" b="1" dirty="0">
                <a:solidFill>
                  <a:srgbClr val="403C4E"/>
                </a:solidFill>
                <a:latin typeface="Times New Roman" panose="02020603050405020304" pitchFamily="18" charset="0"/>
                <a:ea typeface="Open Sans" pitchFamily="34" charset="-122"/>
                <a:cs typeface="Times New Roman" panose="02020603050405020304" pitchFamily="18" charset="0"/>
              </a:rPr>
              <a:t>Scalability:</a:t>
            </a:r>
            <a:r>
              <a:rPr lang="en-US" sz="2000" dirty="0">
                <a:solidFill>
                  <a:srgbClr val="403C4E"/>
                </a:solidFill>
                <a:latin typeface="Times New Roman" panose="02020603050405020304" pitchFamily="18" charset="0"/>
                <a:ea typeface="Open Sans" pitchFamily="34" charset="-122"/>
                <a:cs typeface="Times New Roman" panose="02020603050405020304" pitchFamily="18" charset="0"/>
              </a:rPr>
              <a:t> Performing well on large datasets due to its computational efficiency.</a:t>
            </a:r>
            <a:endParaRPr lang="en-US" sz="2000" dirty="0">
              <a:latin typeface="Times New Roman" panose="02020603050405020304" pitchFamily="18" charset="0"/>
              <a:cs typeface="Times New Roman" panose="02020603050405020304" pitchFamily="18" charset="0"/>
            </a:endParaRPr>
          </a:p>
        </p:txBody>
      </p:sp>
      <p:sp>
        <p:nvSpPr>
          <p:cNvPr id="7" name="Text 5"/>
          <p:cNvSpPr/>
          <p:nvPr/>
        </p:nvSpPr>
        <p:spPr>
          <a:xfrm>
            <a:off x="785455" y="5761732"/>
            <a:ext cx="6273403" cy="652462"/>
          </a:xfrm>
          <a:prstGeom prst="rect">
            <a:avLst/>
          </a:prstGeom>
          <a:noFill/>
          <a:ln/>
        </p:spPr>
        <p:txBody>
          <a:bodyPr wrap="square" lIns="0" tIns="0" rIns="0" bIns="0" rtlCol="0" anchor="t"/>
          <a:lstStyle/>
          <a:p>
            <a:pPr marL="342900" indent="-342900" algn="l">
              <a:lnSpc>
                <a:spcPts val="2550"/>
              </a:lnSpc>
              <a:buSzPct val="100000"/>
              <a:buChar char="•"/>
            </a:pPr>
            <a:r>
              <a:rPr lang="en-US" sz="2000" b="1" dirty="0">
                <a:solidFill>
                  <a:srgbClr val="403C4E"/>
                </a:solidFill>
                <a:latin typeface="Times New Roman" panose="02020603050405020304" pitchFamily="18" charset="0"/>
                <a:ea typeface="Open Sans" pitchFamily="34" charset="-122"/>
                <a:cs typeface="Times New Roman" panose="02020603050405020304" pitchFamily="18" charset="0"/>
              </a:rPr>
              <a:t>Ease of Implementation:</a:t>
            </a:r>
            <a:r>
              <a:rPr lang="en-US" sz="2000" dirty="0">
                <a:solidFill>
                  <a:srgbClr val="403C4E"/>
                </a:solidFill>
                <a:latin typeface="Times New Roman" panose="02020603050405020304" pitchFamily="18" charset="0"/>
                <a:ea typeface="Open Sans" pitchFamily="34" charset="-122"/>
                <a:cs typeface="Times New Roman" panose="02020603050405020304" pitchFamily="18" charset="0"/>
              </a:rPr>
              <a:t> Relatively simple to understand and deploy.</a:t>
            </a:r>
            <a:endParaRPr lang="en-US" sz="2000" dirty="0">
              <a:latin typeface="Times New Roman" panose="02020603050405020304" pitchFamily="18" charset="0"/>
              <a:cs typeface="Times New Roman" panose="02020603050405020304" pitchFamily="18" charset="0"/>
            </a:endParaRPr>
          </a:p>
        </p:txBody>
      </p:sp>
      <p:sp>
        <p:nvSpPr>
          <p:cNvPr id="8" name="Text 6"/>
          <p:cNvSpPr/>
          <p:nvPr/>
        </p:nvSpPr>
        <p:spPr>
          <a:xfrm>
            <a:off x="7571542" y="1770340"/>
            <a:ext cx="6273403" cy="764858"/>
          </a:xfrm>
          <a:prstGeom prst="rect">
            <a:avLst/>
          </a:prstGeom>
          <a:noFill/>
          <a:ln/>
        </p:spPr>
        <p:txBody>
          <a:bodyPr wrap="square" lIns="0" tIns="0" rIns="0" bIns="0" rtlCol="0" anchor="t"/>
          <a:lstStyle/>
          <a:p>
            <a:pPr marL="0" indent="0" algn="l">
              <a:lnSpc>
                <a:spcPts val="3000"/>
              </a:lnSpc>
              <a:buNone/>
            </a:pPr>
            <a:r>
              <a:rPr lang="en-US" sz="2000" b="1" dirty="0">
                <a:solidFill>
                  <a:srgbClr val="403C4E"/>
                </a:solidFill>
                <a:latin typeface="Times New Roman" panose="02020603050405020304" pitchFamily="18" charset="0"/>
                <a:ea typeface="Merriweather Bold" pitchFamily="34" charset="-122"/>
                <a:cs typeface="Times New Roman" panose="02020603050405020304" pitchFamily="18" charset="0"/>
              </a:rPr>
              <a:t>DBSCAN (Density-Based Spatial Clustering of Applications with Noise)</a:t>
            </a:r>
            <a:endParaRPr lang="en-US" sz="2000" dirty="0">
              <a:latin typeface="Times New Roman" panose="02020603050405020304" pitchFamily="18" charset="0"/>
              <a:cs typeface="Times New Roman" panose="02020603050405020304" pitchFamily="18" charset="0"/>
            </a:endParaRPr>
          </a:p>
        </p:txBody>
      </p:sp>
      <p:sp>
        <p:nvSpPr>
          <p:cNvPr id="9" name="Text 7"/>
          <p:cNvSpPr/>
          <p:nvPr/>
        </p:nvSpPr>
        <p:spPr>
          <a:xfrm>
            <a:off x="7571542" y="2739152"/>
            <a:ext cx="6273403" cy="1304925"/>
          </a:xfrm>
          <a:prstGeom prst="rect">
            <a:avLst/>
          </a:prstGeom>
          <a:noFill/>
          <a:ln/>
        </p:spPr>
        <p:txBody>
          <a:bodyPr wrap="square" lIns="0" tIns="0" rIns="0" bIns="0" rtlCol="0" anchor="t"/>
          <a:lstStyle/>
          <a:p>
            <a:pPr marL="0" indent="0" algn="l">
              <a:lnSpc>
                <a:spcPts val="2550"/>
              </a:lnSpc>
              <a:buNone/>
            </a:pPr>
            <a:r>
              <a:rPr lang="en-US" sz="2000" dirty="0">
                <a:solidFill>
                  <a:srgbClr val="403C4E"/>
                </a:solidFill>
                <a:latin typeface="Times New Roman" panose="02020603050405020304" pitchFamily="18" charset="0"/>
                <a:ea typeface="Open Sans" pitchFamily="34" charset="-122"/>
                <a:cs typeface="Times New Roman" panose="02020603050405020304" pitchFamily="18" charset="0"/>
              </a:rPr>
              <a:t>DBSCAN is a powerful density-based clustering algorithm that groups together points that are closely packed together, marking as outliers points that lie alone in low-density regions. Its key advantages include:</a:t>
            </a:r>
            <a:endParaRPr lang="en-US" sz="2000" dirty="0">
              <a:latin typeface="Times New Roman" panose="02020603050405020304" pitchFamily="18" charset="0"/>
              <a:cs typeface="Times New Roman" panose="02020603050405020304" pitchFamily="18" charset="0"/>
            </a:endParaRPr>
          </a:p>
        </p:txBody>
      </p:sp>
      <p:sp>
        <p:nvSpPr>
          <p:cNvPr id="10" name="Text 8"/>
          <p:cNvSpPr/>
          <p:nvPr/>
        </p:nvSpPr>
        <p:spPr>
          <a:xfrm>
            <a:off x="7571542" y="4227552"/>
            <a:ext cx="6273403" cy="652462"/>
          </a:xfrm>
          <a:prstGeom prst="rect">
            <a:avLst/>
          </a:prstGeom>
          <a:noFill/>
          <a:ln/>
        </p:spPr>
        <p:txBody>
          <a:bodyPr wrap="square" lIns="0" tIns="0" rIns="0" bIns="0" rtlCol="0" anchor="t"/>
          <a:lstStyle/>
          <a:p>
            <a:pPr marL="342900" indent="-342900" algn="l">
              <a:lnSpc>
                <a:spcPts val="2550"/>
              </a:lnSpc>
              <a:buSzPct val="100000"/>
              <a:buChar char="•"/>
            </a:pPr>
            <a:r>
              <a:rPr lang="en-US" sz="2000" b="1" dirty="0">
                <a:solidFill>
                  <a:srgbClr val="403C4E"/>
                </a:solidFill>
                <a:latin typeface="Times New Roman" panose="02020603050405020304" pitchFamily="18" charset="0"/>
                <a:ea typeface="Open Sans" pitchFamily="34" charset="-122"/>
                <a:cs typeface="Times New Roman" panose="02020603050405020304" pitchFamily="18" charset="0"/>
              </a:rPr>
              <a:t>Irregular Shaped Clusters:</a:t>
            </a:r>
            <a:r>
              <a:rPr lang="en-US" sz="2000" dirty="0">
                <a:solidFill>
                  <a:srgbClr val="403C4E"/>
                </a:solidFill>
                <a:latin typeface="Times New Roman" panose="02020603050405020304" pitchFamily="18" charset="0"/>
                <a:ea typeface="Open Sans" pitchFamily="34" charset="-122"/>
                <a:cs typeface="Times New Roman" panose="02020603050405020304" pitchFamily="18" charset="0"/>
              </a:rPr>
              <a:t> Capable of discovering clusters of arbitrary shape, unlike K-Means.</a:t>
            </a:r>
            <a:endParaRPr lang="en-US" sz="2000" dirty="0">
              <a:latin typeface="Times New Roman" panose="02020603050405020304" pitchFamily="18" charset="0"/>
              <a:cs typeface="Times New Roman" panose="02020603050405020304" pitchFamily="18" charset="0"/>
            </a:endParaRPr>
          </a:p>
        </p:txBody>
      </p:sp>
      <p:sp>
        <p:nvSpPr>
          <p:cNvPr id="11" name="Text 9"/>
          <p:cNvSpPr/>
          <p:nvPr/>
        </p:nvSpPr>
        <p:spPr>
          <a:xfrm>
            <a:off x="7571542" y="4951333"/>
            <a:ext cx="6273403" cy="978694"/>
          </a:xfrm>
          <a:prstGeom prst="rect">
            <a:avLst/>
          </a:prstGeom>
          <a:noFill/>
          <a:ln/>
        </p:spPr>
        <p:txBody>
          <a:bodyPr wrap="square" lIns="0" tIns="0" rIns="0" bIns="0" rtlCol="0" anchor="t"/>
          <a:lstStyle/>
          <a:p>
            <a:pPr marL="342900" indent="-342900" algn="l">
              <a:lnSpc>
                <a:spcPts val="2550"/>
              </a:lnSpc>
              <a:buSzPct val="100000"/>
              <a:buChar char="•"/>
            </a:pPr>
            <a:r>
              <a:rPr lang="en-US" sz="2000" b="1" dirty="0">
                <a:solidFill>
                  <a:srgbClr val="403C4E"/>
                </a:solidFill>
                <a:latin typeface="Times New Roman" panose="02020603050405020304" pitchFamily="18" charset="0"/>
                <a:ea typeface="Open Sans" pitchFamily="34" charset="-122"/>
                <a:cs typeface="Times New Roman" panose="02020603050405020304" pitchFamily="18" charset="0"/>
              </a:rPr>
              <a:t>Noise Identification:</a:t>
            </a:r>
            <a:r>
              <a:rPr lang="en-US" sz="2000" dirty="0">
                <a:solidFill>
                  <a:srgbClr val="403C4E"/>
                </a:solidFill>
                <a:latin typeface="Times New Roman" panose="02020603050405020304" pitchFamily="18" charset="0"/>
                <a:ea typeface="Open Sans" pitchFamily="34" charset="-122"/>
                <a:cs typeface="Times New Roman" panose="02020603050405020304" pitchFamily="18" charset="0"/>
              </a:rPr>
              <a:t> Automatically distinguishing noise points from core clusters, which is crucial for real-world crime data that often contains anomalies.</a:t>
            </a:r>
            <a:endParaRPr lang="en-US" sz="2000" dirty="0">
              <a:latin typeface="Times New Roman" panose="02020603050405020304" pitchFamily="18" charset="0"/>
              <a:cs typeface="Times New Roman" panose="02020603050405020304" pitchFamily="18" charset="0"/>
            </a:endParaRPr>
          </a:p>
        </p:txBody>
      </p:sp>
      <p:sp>
        <p:nvSpPr>
          <p:cNvPr id="12" name="Text 10"/>
          <p:cNvSpPr/>
          <p:nvPr/>
        </p:nvSpPr>
        <p:spPr>
          <a:xfrm>
            <a:off x="7571542" y="6001345"/>
            <a:ext cx="6273403" cy="652462"/>
          </a:xfrm>
          <a:prstGeom prst="rect">
            <a:avLst/>
          </a:prstGeom>
          <a:noFill/>
          <a:ln/>
        </p:spPr>
        <p:txBody>
          <a:bodyPr wrap="square" lIns="0" tIns="0" rIns="0" bIns="0" rtlCol="0" anchor="t"/>
          <a:lstStyle/>
          <a:p>
            <a:pPr marL="342900" indent="-342900" algn="l">
              <a:lnSpc>
                <a:spcPts val="2550"/>
              </a:lnSpc>
              <a:buSzPct val="100000"/>
              <a:buChar char="•"/>
            </a:pPr>
            <a:r>
              <a:rPr lang="en-US" sz="2000" b="1" dirty="0">
                <a:solidFill>
                  <a:srgbClr val="403C4E"/>
                </a:solidFill>
                <a:latin typeface="Times New Roman" panose="02020603050405020304" pitchFamily="18" charset="0"/>
                <a:ea typeface="Open Sans" pitchFamily="34" charset="-122"/>
                <a:cs typeface="Times New Roman" panose="02020603050405020304" pitchFamily="18" charset="0"/>
              </a:rPr>
              <a:t>No Predefined 'K':</a:t>
            </a:r>
            <a:r>
              <a:rPr lang="en-US" sz="2000" dirty="0">
                <a:solidFill>
                  <a:srgbClr val="403C4E"/>
                </a:solidFill>
                <a:latin typeface="Times New Roman" panose="02020603050405020304" pitchFamily="18" charset="0"/>
                <a:ea typeface="Open Sans" pitchFamily="34" charset="-122"/>
                <a:cs typeface="Times New Roman" panose="02020603050405020304" pitchFamily="18" charset="0"/>
              </a:rPr>
              <a:t> Does not require the number of clusters to be specified beforehand.</a:t>
            </a:r>
            <a:endParaRPr lang="en-US" sz="2000" dirty="0">
              <a:latin typeface="Times New Roman" panose="02020603050405020304" pitchFamily="18" charset="0"/>
              <a:cs typeface="Times New Roman" panose="02020603050405020304" pitchFamily="18" charset="0"/>
            </a:endParaRPr>
          </a:p>
        </p:txBody>
      </p:sp>
      <p:sp>
        <p:nvSpPr>
          <p:cNvPr id="13" name="Text 11"/>
          <p:cNvSpPr/>
          <p:nvPr/>
        </p:nvSpPr>
        <p:spPr>
          <a:xfrm>
            <a:off x="793075" y="6954560"/>
            <a:ext cx="13044249" cy="652462"/>
          </a:xfrm>
          <a:prstGeom prst="rect">
            <a:avLst/>
          </a:prstGeom>
          <a:noFill/>
          <a:ln/>
        </p:spPr>
        <p:txBody>
          <a:bodyPr wrap="square" lIns="0" tIns="0" rIns="0" bIns="0" rtlCol="0" anchor="t"/>
          <a:lstStyle/>
          <a:p>
            <a:pPr marL="0" indent="0" algn="l">
              <a:lnSpc>
                <a:spcPts val="2550"/>
              </a:lnSpc>
              <a:buNone/>
            </a:pPr>
            <a:r>
              <a:rPr lang="en-US" sz="2000" dirty="0">
                <a:solidFill>
                  <a:srgbClr val="403C4E"/>
                </a:solidFill>
                <a:latin typeface="Times New Roman" panose="02020603050405020304" pitchFamily="18" charset="0"/>
                <a:ea typeface="Open Sans" pitchFamily="34" charset="-122"/>
                <a:cs typeface="Times New Roman" panose="02020603050405020304" pitchFamily="18" charset="0"/>
              </a:rPr>
              <a:t>The strategic application of these algorithms allows us to robustly identify crime concentrations and understand their underlying structures.</a:t>
            </a:r>
            <a:endParaRPr lang="en-US" sz="2000" dirty="0">
              <a:latin typeface="Times New Roman" panose="02020603050405020304" pitchFamily="18" charset="0"/>
              <a:cs typeface="Times New Roman" panose="02020603050405020304" pitchFamily="18" charset="0"/>
            </a:endParaRPr>
          </a:p>
        </p:txBody>
      </p:sp>
      <p:sp>
        <p:nvSpPr>
          <p:cNvPr id="14" name="Rectangle 13">
            <a:extLst>
              <a:ext uri="{FF2B5EF4-FFF2-40B4-BE49-F238E27FC236}">
                <a16:creationId xmlns:a16="http://schemas.microsoft.com/office/drawing/2014/main" id="{D7C9AF76-8FA7-2397-1F13-E98C9ECDE213}"/>
              </a:ext>
            </a:extLst>
          </p:cNvPr>
          <p:cNvSpPr/>
          <p:nvPr/>
        </p:nvSpPr>
        <p:spPr>
          <a:xfrm>
            <a:off x="12524874" y="7760368"/>
            <a:ext cx="2105526" cy="41905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3" name="Text 0"/>
          <p:cNvSpPr/>
          <p:nvPr/>
        </p:nvSpPr>
        <p:spPr>
          <a:xfrm>
            <a:off x="3934326" y="899160"/>
            <a:ext cx="8145378" cy="566976"/>
          </a:xfrm>
          <a:prstGeom prst="rect">
            <a:avLst/>
          </a:prstGeom>
          <a:noFill/>
          <a:ln/>
        </p:spPr>
        <p:txBody>
          <a:bodyPr wrap="none" lIns="0" tIns="0" rIns="0" bIns="0" rtlCol="0" anchor="t"/>
          <a:lstStyle/>
          <a:p>
            <a:pPr marL="0" indent="0">
              <a:lnSpc>
                <a:spcPts val="4450"/>
              </a:lnSpc>
              <a:buNone/>
            </a:pPr>
            <a:r>
              <a:rPr lang="en-US" sz="3600" b="1" dirty="0">
                <a:solidFill>
                  <a:srgbClr val="403C4E"/>
                </a:solidFill>
                <a:latin typeface="Times New Roman" panose="02020603050405020304" pitchFamily="18" charset="0"/>
                <a:ea typeface="Merriweather Bold" pitchFamily="34" charset="-122"/>
                <a:cs typeface="Times New Roman" panose="02020603050405020304" pitchFamily="18" charset="0"/>
              </a:rPr>
              <a:t>Tools and Technologies Utilized</a:t>
            </a:r>
            <a:endParaRPr lang="en-US" sz="3600" dirty="0">
              <a:latin typeface="Times New Roman" panose="02020603050405020304" pitchFamily="18" charset="0"/>
              <a:cs typeface="Times New Roman" panose="02020603050405020304" pitchFamily="18" charset="0"/>
            </a:endParaRPr>
          </a:p>
        </p:txBody>
      </p:sp>
      <p:pic>
        <p:nvPicPr>
          <p:cNvPr id="4" name="Image 1"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93790" y="1738313"/>
            <a:ext cx="544354" cy="544354"/>
          </a:xfrm>
          <a:prstGeom prst="rect">
            <a:avLst/>
          </a:prstGeom>
        </p:spPr>
      </p:pic>
      <p:sp>
        <p:nvSpPr>
          <p:cNvPr id="5" name="Text 1"/>
          <p:cNvSpPr/>
          <p:nvPr/>
        </p:nvSpPr>
        <p:spPr>
          <a:xfrm>
            <a:off x="1564958" y="1891308"/>
            <a:ext cx="3682008" cy="283488"/>
          </a:xfrm>
          <a:prstGeom prst="rect">
            <a:avLst/>
          </a:prstGeom>
          <a:noFill/>
          <a:ln/>
        </p:spPr>
        <p:txBody>
          <a:bodyPr wrap="none" lIns="0" tIns="0" rIns="0" bIns="0" rtlCol="0" anchor="t"/>
          <a:lstStyle/>
          <a:p>
            <a:pPr marL="0" indent="0" algn="l">
              <a:lnSpc>
                <a:spcPts val="2200"/>
              </a:lnSpc>
              <a:buNone/>
            </a:pPr>
            <a:r>
              <a:rPr lang="en-US" sz="2400" b="1" dirty="0">
                <a:solidFill>
                  <a:srgbClr val="403C4E"/>
                </a:solidFill>
                <a:latin typeface="Times New Roman" panose="02020603050405020304" pitchFamily="18" charset="0"/>
                <a:ea typeface="Merriweather Bold" pitchFamily="34" charset="-122"/>
                <a:cs typeface="Times New Roman" panose="02020603050405020304" pitchFamily="18" charset="0"/>
              </a:rPr>
              <a:t>Programming Language: Python</a:t>
            </a:r>
            <a:endParaRPr lang="en-US" sz="2400" dirty="0">
              <a:latin typeface="Times New Roman" panose="02020603050405020304" pitchFamily="18" charset="0"/>
              <a:cs typeface="Times New Roman" panose="02020603050405020304" pitchFamily="18" charset="0"/>
            </a:endParaRPr>
          </a:p>
        </p:txBody>
      </p:sp>
      <p:sp>
        <p:nvSpPr>
          <p:cNvPr id="6" name="Text 2"/>
          <p:cNvSpPr/>
          <p:nvPr/>
        </p:nvSpPr>
        <p:spPr>
          <a:xfrm>
            <a:off x="1564958" y="2283620"/>
            <a:ext cx="11838221" cy="407074"/>
          </a:xfrm>
          <a:prstGeom prst="rect">
            <a:avLst/>
          </a:prstGeom>
          <a:noFill/>
          <a:ln/>
        </p:spPr>
        <p:txBody>
          <a:bodyPr wrap="square" lIns="0" tIns="0" rIns="0" bIns="0" rtlCol="0" anchor="t"/>
          <a:lstStyle/>
          <a:p>
            <a:pPr marL="0" indent="0" algn="l">
              <a:lnSpc>
                <a:spcPts val="2250"/>
              </a:lnSpc>
              <a:buNone/>
            </a:pPr>
            <a:r>
              <a:rPr lang="en-US" sz="2400" dirty="0">
                <a:solidFill>
                  <a:srgbClr val="403C4E"/>
                </a:solidFill>
                <a:latin typeface="Times New Roman" panose="02020603050405020304" pitchFamily="18" charset="0"/>
                <a:ea typeface="Open Sans" pitchFamily="34" charset="-122"/>
                <a:cs typeface="Times New Roman" panose="02020603050405020304" pitchFamily="18" charset="0"/>
              </a:rPr>
              <a:t>Chosen for its versatility, extensive library ecosystem, and strong community support in data science and machine learning.</a:t>
            </a:r>
            <a:endParaRPr lang="en-US" sz="2400" dirty="0">
              <a:latin typeface="Times New Roman" panose="02020603050405020304" pitchFamily="18" charset="0"/>
              <a:cs typeface="Times New Roman" panose="02020603050405020304" pitchFamily="18" charset="0"/>
            </a:endParaRPr>
          </a:p>
        </p:txBody>
      </p:sp>
      <p:pic>
        <p:nvPicPr>
          <p:cNvPr id="7" name="Image 2"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93790" y="3227070"/>
            <a:ext cx="544354" cy="544354"/>
          </a:xfrm>
          <a:prstGeom prst="rect">
            <a:avLst/>
          </a:prstGeom>
        </p:spPr>
      </p:pic>
      <p:sp>
        <p:nvSpPr>
          <p:cNvPr id="8" name="Text 3"/>
          <p:cNvSpPr/>
          <p:nvPr/>
        </p:nvSpPr>
        <p:spPr>
          <a:xfrm>
            <a:off x="1564958" y="3380065"/>
            <a:ext cx="4292203" cy="283488"/>
          </a:xfrm>
          <a:prstGeom prst="rect">
            <a:avLst/>
          </a:prstGeom>
          <a:noFill/>
          <a:ln/>
        </p:spPr>
        <p:txBody>
          <a:bodyPr wrap="none" lIns="0" tIns="0" rIns="0" bIns="0" rtlCol="0" anchor="t"/>
          <a:lstStyle/>
          <a:p>
            <a:pPr marL="0" indent="0" algn="l">
              <a:lnSpc>
                <a:spcPts val="2200"/>
              </a:lnSpc>
              <a:buNone/>
            </a:pPr>
            <a:r>
              <a:rPr lang="en-US" sz="2400" b="1" dirty="0">
                <a:solidFill>
                  <a:srgbClr val="403C4E"/>
                </a:solidFill>
                <a:latin typeface="Times New Roman" panose="02020603050405020304" pitchFamily="18" charset="0"/>
                <a:ea typeface="Merriweather Bold" pitchFamily="34" charset="-122"/>
                <a:cs typeface="Times New Roman" panose="02020603050405020304" pitchFamily="18" charset="0"/>
              </a:rPr>
              <a:t>Libraries: Pandas, NumPy, Scikit-learn</a:t>
            </a:r>
            <a:endParaRPr lang="en-US" sz="2400" dirty="0">
              <a:latin typeface="Times New Roman" panose="02020603050405020304" pitchFamily="18" charset="0"/>
              <a:cs typeface="Times New Roman" panose="02020603050405020304" pitchFamily="18" charset="0"/>
            </a:endParaRPr>
          </a:p>
        </p:txBody>
      </p:sp>
      <p:sp>
        <p:nvSpPr>
          <p:cNvPr id="9" name="Text 4"/>
          <p:cNvSpPr/>
          <p:nvPr/>
        </p:nvSpPr>
        <p:spPr>
          <a:xfrm>
            <a:off x="1564958" y="3772377"/>
            <a:ext cx="11838221" cy="342424"/>
          </a:xfrm>
          <a:prstGeom prst="rect">
            <a:avLst/>
          </a:prstGeom>
          <a:noFill/>
          <a:ln/>
        </p:spPr>
        <p:txBody>
          <a:bodyPr wrap="square" lIns="0" tIns="0" rIns="0" bIns="0" rtlCol="0" anchor="t"/>
          <a:lstStyle/>
          <a:p>
            <a:pPr marL="0" indent="0" algn="l">
              <a:lnSpc>
                <a:spcPts val="2250"/>
              </a:lnSpc>
              <a:buNone/>
            </a:pPr>
            <a:r>
              <a:rPr lang="en-US" sz="2400" dirty="0">
                <a:solidFill>
                  <a:srgbClr val="403C4E"/>
                </a:solidFill>
                <a:latin typeface="Times New Roman" panose="02020603050405020304" pitchFamily="18" charset="0"/>
                <a:ea typeface="Open Sans" pitchFamily="34" charset="-122"/>
                <a:cs typeface="Times New Roman" panose="02020603050405020304" pitchFamily="18" charset="0"/>
              </a:rPr>
              <a:t>Foundation for data manipulation (Pandas), numerical operations (NumPy), and machine learning algorithms (Scikit-learn).</a:t>
            </a:r>
            <a:endParaRPr lang="en-US" sz="2400" dirty="0">
              <a:latin typeface="Times New Roman" panose="02020603050405020304" pitchFamily="18" charset="0"/>
              <a:cs typeface="Times New Roman" panose="02020603050405020304" pitchFamily="18" charset="0"/>
            </a:endParaRPr>
          </a:p>
        </p:txBody>
      </p:sp>
      <p:pic>
        <p:nvPicPr>
          <p:cNvPr id="10" name="Image 3"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93790" y="4715828"/>
            <a:ext cx="544354" cy="544354"/>
          </a:xfrm>
          <a:prstGeom prst="rect">
            <a:avLst/>
          </a:prstGeom>
        </p:spPr>
      </p:pic>
      <p:sp>
        <p:nvSpPr>
          <p:cNvPr id="11" name="Text 5"/>
          <p:cNvSpPr/>
          <p:nvPr/>
        </p:nvSpPr>
        <p:spPr>
          <a:xfrm>
            <a:off x="1564958" y="4868823"/>
            <a:ext cx="4712494" cy="283488"/>
          </a:xfrm>
          <a:prstGeom prst="rect">
            <a:avLst/>
          </a:prstGeom>
          <a:noFill/>
          <a:ln/>
        </p:spPr>
        <p:txBody>
          <a:bodyPr wrap="none" lIns="0" tIns="0" rIns="0" bIns="0" rtlCol="0" anchor="t"/>
          <a:lstStyle/>
          <a:p>
            <a:pPr marL="0" indent="0" algn="l">
              <a:lnSpc>
                <a:spcPts val="2200"/>
              </a:lnSpc>
              <a:buNone/>
            </a:pPr>
            <a:r>
              <a:rPr lang="en-US" sz="2400" b="1" dirty="0">
                <a:solidFill>
                  <a:srgbClr val="403C4E"/>
                </a:solidFill>
                <a:latin typeface="Times New Roman" panose="02020603050405020304" pitchFamily="18" charset="0"/>
                <a:ea typeface="Merriweather Bold" pitchFamily="34" charset="-122"/>
                <a:cs typeface="Times New Roman" panose="02020603050405020304" pitchFamily="18" charset="0"/>
              </a:rPr>
              <a:t>Visualization: Matplotlib, Seaborn, Folium</a:t>
            </a:r>
            <a:endParaRPr lang="en-US" sz="2400" dirty="0">
              <a:latin typeface="Times New Roman" panose="02020603050405020304" pitchFamily="18" charset="0"/>
              <a:cs typeface="Times New Roman" panose="02020603050405020304" pitchFamily="18" charset="0"/>
            </a:endParaRPr>
          </a:p>
        </p:txBody>
      </p:sp>
      <p:sp>
        <p:nvSpPr>
          <p:cNvPr id="12" name="Text 6"/>
          <p:cNvSpPr/>
          <p:nvPr/>
        </p:nvSpPr>
        <p:spPr>
          <a:xfrm>
            <a:off x="1564958" y="5261134"/>
            <a:ext cx="11729937" cy="544355"/>
          </a:xfrm>
          <a:prstGeom prst="rect">
            <a:avLst/>
          </a:prstGeom>
          <a:noFill/>
          <a:ln/>
        </p:spPr>
        <p:txBody>
          <a:bodyPr wrap="square" lIns="0" tIns="0" rIns="0" bIns="0" rtlCol="0" anchor="t"/>
          <a:lstStyle/>
          <a:p>
            <a:pPr marL="0" indent="0" algn="l">
              <a:lnSpc>
                <a:spcPts val="2250"/>
              </a:lnSpc>
              <a:buNone/>
            </a:pPr>
            <a:r>
              <a:rPr lang="en-US" sz="2400" dirty="0">
                <a:solidFill>
                  <a:srgbClr val="403C4E"/>
                </a:solidFill>
                <a:latin typeface="Times New Roman" panose="02020603050405020304" pitchFamily="18" charset="0"/>
                <a:ea typeface="Open Sans" pitchFamily="34" charset="-122"/>
                <a:cs typeface="Times New Roman" panose="02020603050405020304" pitchFamily="18" charset="0"/>
              </a:rPr>
              <a:t>Powerful tools for static and interactive data visualization, including statistical plots and geographical maps.</a:t>
            </a:r>
            <a:endParaRPr lang="en-US" sz="2400" dirty="0">
              <a:latin typeface="Times New Roman" panose="02020603050405020304" pitchFamily="18" charset="0"/>
              <a:cs typeface="Times New Roman" panose="02020603050405020304" pitchFamily="18" charset="0"/>
            </a:endParaRPr>
          </a:p>
        </p:txBody>
      </p:sp>
      <p:pic>
        <p:nvPicPr>
          <p:cNvPr id="13" name="Image 4" descr="preencoded.png"/>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93790" y="6204585"/>
            <a:ext cx="544354" cy="544354"/>
          </a:xfrm>
          <a:prstGeom prst="rect">
            <a:avLst/>
          </a:prstGeom>
        </p:spPr>
      </p:pic>
      <p:sp>
        <p:nvSpPr>
          <p:cNvPr id="14" name="Text 7"/>
          <p:cNvSpPr/>
          <p:nvPr/>
        </p:nvSpPr>
        <p:spPr>
          <a:xfrm>
            <a:off x="1564958" y="6357580"/>
            <a:ext cx="3571399" cy="283488"/>
          </a:xfrm>
          <a:prstGeom prst="rect">
            <a:avLst/>
          </a:prstGeom>
          <a:noFill/>
          <a:ln/>
        </p:spPr>
        <p:txBody>
          <a:bodyPr wrap="none" lIns="0" tIns="0" rIns="0" bIns="0" rtlCol="0" anchor="t"/>
          <a:lstStyle/>
          <a:p>
            <a:pPr marL="0" indent="0" algn="l">
              <a:lnSpc>
                <a:spcPts val="2200"/>
              </a:lnSpc>
              <a:buNone/>
            </a:pPr>
            <a:r>
              <a:rPr lang="en-US" sz="2400" b="1" dirty="0">
                <a:solidFill>
                  <a:srgbClr val="403C4E"/>
                </a:solidFill>
                <a:latin typeface="Times New Roman" panose="02020603050405020304" pitchFamily="18" charset="0"/>
                <a:ea typeface="Merriweather Bold" pitchFamily="34" charset="-122"/>
                <a:cs typeface="Times New Roman" panose="02020603050405020304" pitchFamily="18" charset="0"/>
              </a:rPr>
              <a:t>IDE: Jupyter Notebook / VS Code</a:t>
            </a:r>
            <a:endParaRPr lang="en-US" sz="2400" dirty="0">
              <a:latin typeface="Times New Roman" panose="02020603050405020304" pitchFamily="18" charset="0"/>
              <a:cs typeface="Times New Roman" panose="02020603050405020304" pitchFamily="18" charset="0"/>
            </a:endParaRPr>
          </a:p>
        </p:txBody>
      </p:sp>
      <p:sp>
        <p:nvSpPr>
          <p:cNvPr id="15" name="Text 8"/>
          <p:cNvSpPr/>
          <p:nvPr/>
        </p:nvSpPr>
        <p:spPr>
          <a:xfrm>
            <a:off x="1564958" y="6749892"/>
            <a:ext cx="11838221" cy="443268"/>
          </a:xfrm>
          <a:prstGeom prst="rect">
            <a:avLst/>
          </a:prstGeom>
          <a:noFill/>
          <a:ln/>
        </p:spPr>
        <p:txBody>
          <a:bodyPr wrap="square" lIns="0" tIns="0" rIns="0" bIns="0" rtlCol="0" anchor="t"/>
          <a:lstStyle/>
          <a:p>
            <a:pPr marL="0" indent="0" algn="l">
              <a:lnSpc>
                <a:spcPts val="2250"/>
              </a:lnSpc>
              <a:buNone/>
            </a:pPr>
            <a:r>
              <a:rPr lang="en-US" sz="2400" dirty="0">
                <a:solidFill>
                  <a:srgbClr val="403C4E"/>
                </a:solidFill>
                <a:latin typeface="Times New Roman" panose="02020603050405020304" pitchFamily="18" charset="0"/>
                <a:ea typeface="Open Sans" pitchFamily="34" charset="-122"/>
                <a:cs typeface="Times New Roman" panose="02020603050405020304" pitchFamily="18" charset="0"/>
              </a:rPr>
              <a:t>Integrated Development Environments providing interactive computing for exploratory data analysis and code development.</a:t>
            </a:r>
            <a:endParaRPr lang="en-US" sz="2400" dirty="0">
              <a:latin typeface="Times New Roman" panose="02020603050405020304" pitchFamily="18" charset="0"/>
              <a:cs typeface="Times New Roman" panose="02020603050405020304" pitchFamily="18" charset="0"/>
            </a:endParaRPr>
          </a:p>
        </p:txBody>
      </p:sp>
      <p:sp>
        <p:nvSpPr>
          <p:cNvPr id="16" name="Rectangle 15">
            <a:extLst>
              <a:ext uri="{FF2B5EF4-FFF2-40B4-BE49-F238E27FC236}">
                <a16:creationId xmlns:a16="http://schemas.microsoft.com/office/drawing/2014/main" id="{E8FFE5B4-DABD-D694-DB14-16013EDAAD3B}"/>
              </a:ext>
            </a:extLst>
          </p:cNvPr>
          <p:cNvSpPr/>
          <p:nvPr/>
        </p:nvSpPr>
        <p:spPr>
          <a:xfrm>
            <a:off x="12524874" y="7760368"/>
            <a:ext cx="2105526" cy="41905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54</TotalTime>
  <Words>1241</Words>
  <Application>Microsoft Office PowerPoint</Application>
  <PresentationFormat>Custom</PresentationFormat>
  <Paragraphs>100</Paragraphs>
  <Slides>10</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Open Sans</vt:lpstr>
      <vt:lpstr>Arial</vt:lpstr>
      <vt:lpstr>Merriweather Bold</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Srilatha Madira</cp:lastModifiedBy>
  <cp:revision>2</cp:revision>
  <dcterms:created xsi:type="dcterms:W3CDTF">2026-01-03T03:32:31Z</dcterms:created>
  <dcterms:modified xsi:type="dcterms:W3CDTF">2026-01-03T04:27:07Z</dcterms:modified>
</cp:coreProperties>
</file>